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396" r:id="rId3"/>
    <p:sldId id="405" r:id="rId4"/>
    <p:sldId id="406" r:id="rId5"/>
    <p:sldId id="358" r:id="rId6"/>
    <p:sldId id="389" r:id="rId7"/>
    <p:sldId id="395" r:id="rId8"/>
    <p:sldId id="397" r:id="rId9"/>
    <p:sldId id="398" r:id="rId10"/>
    <p:sldId id="399" r:id="rId11"/>
    <p:sldId id="313" r:id="rId12"/>
    <p:sldId id="390" r:id="rId13"/>
    <p:sldId id="410" r:id="rId14"/>
    <p:sldId id="318" r:id="rId15"/>
    <p:sldId id="434" r:id="rId16"/>
    <p:sldId id="435" r:id="rId17"/>
    <p:sldId id="402" r:id="rId18"/>
    <p:sldId id="391" r:id="rId19"/>
    <p:sldId id="393" r:id="rId20"/>
    <p:sldId id="401" r:id="rId21"/>
    <p:sldId id="409" r:id="rId22"/>
    <p:sldId id="335" r:id="rId23"/>
    <p:sldId id="351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  <p:sldId id="422" r:id="rId36"/>
    <p:sldId id="423" r:id="rId37"/>
    <p:sldId id="424" r:id="rId38"/>
    <p:sldId id="425" r:id="rId39"/>
    <p:sldId id="426" r:id="rId40"/>
    <p:sldId id="427" r:id="rId41"/>
    <p:sldId id="428" r:id="rId42"/>
    <p:sldId id="429" r:id="rId43"/>
    <p:sldId id="430" r:id="rId44"/>
    <p:sldId id="431" r:id="rId45"/>
    <p:sldId id="404" r:id="rId46"/>
    <p:sldId id="433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DE1"/>
    <a:srgbClr val="4457FF"/>
    <a:srgbClr val="0067AC"/>
    <a:srgbClr val="708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1304" y="-34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Takle%20Files:PublicPresentations:2009:Kendall'%20materials:Iowa1.xls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Documents:Microsoft%20User%20Data:Saved%20Attachments:dsm-est-0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Documents:Microsoft%20User%20Data:Saved%20Attachments:dsm-est-01.xls" TargetMode="External"/><Relationship Id="rId2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Takle%20Files:Research:Projects:Climate%20Science:2010:Iowa%20climate%20data:Daily:AnnMoreThan1p2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strike="noStrik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Iowa Corn Yields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strike="noStrik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1866-2009</a:t>
            </a:r>
          </a:p>
        </c:rich>
      </c:tx>
      <c:layout/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456186554418442"/>
          <c:y val="0.0179138421712361"/>
          <c:w val="0.914465268391118"/>
          <c:h val="0.91468298276046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dLbls>
            <c:dLbl>
              <c:idx val="28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8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0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81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06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13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17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22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27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28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38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39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l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41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43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Predicted!$A$2:$A$145</c:f>
              <c:numCache>
                <c:formatCode>General</c:formatCode>
                <c:ptCount val="144"/>
                <c:pt idx="0">
                  <c:v>1866.0</c:v>
                </c:pt>
                <c:pt idx="1">
                  <c:v>1867.0</c:v>
                </c:pt>
                <c:pt idx="2">
                  <c:v>1868.0</c:v>
                </c:pt>
                <c:pt idx="3">
                  <c:v>1869.0</c:v>
                </c:pt>
                <c:pt idx="4">
                  <c:v>1870.0</c:v>
                </c:pt>
                <c:pt idx="5">
                  <c:v>1871.0</c:v>
                </c:pt>
                <c:pt idx="6">
                  <c:v>1872.0</c:v>
                </c:pt>
                <c:pt idx="7">
                  <c:v>1873.0</c:v>
                </c:pt>
                <c:pt idx="8">
                  <c:v>1874.0</c:v>
                </c:pt>
                <c:pt idx="9">
                  <c:v>1875.0</c:v>
                </c:pt>
                <c:pt idx="10">
                  <c:v>1876.0</c:v>
                </c:pt>
                <c:pt idx="11">
                  <c:v>1877.0</c:v>
                </c:pt>
                <c:pt idx="12">
                  <c:v>1878.0</c:v>
                </c:pt>
                <c:pt idx="13">
                  <c:v>1879.0</c:v>
                </c:pt>
                <c:pt idx="14">
                  <c:v>1880.0</c:v>
                </c:pt>
                <c:pt idx="15">
                  <c:v>1881.0</c:v>
                </c:pt>
                <c:pt idx="16">
                  <c:v>1882.0</c:v>
                </c:pt>
                <c:pt idx="17">
                  <c:v>1883.0</c:v>
                </c:pt>
                <c:pt idx="18">
                  <c:v>1884.0</c:v>
                </c:pt>
                <c:pt idx="19">
                  <c:v>1885.0</c:v>
                </c:pt>
                <c:pt idx="20">
                  <c:v>1886.0</c:v>
                </c:pt>
                <c:pt idx="21">
                  <c:v>1887.0</c:v>
                </c:pt>
                <c:pt idx="22">
                  <c:v>1888.0</c:v>
                </c:pt>
                <c:pt idx="23">
                  <c:v>1889.0</c:v>
                </c:pt>
                <c:pt idx="24">
                  <c:v>1890.0</c:v>
                </c:pt>
                <c:pt idx="25">
                  <c:v>1891.0</c:v>
                </c:pt>
                <c:pt idx="26">
                  <c:v>1892.0</c:v>
                </c:pt>
                <c:pt idx="27">
                  <c:v>1893.0</c:v>
                </c:pt>
                <c:pt idx="28">
                  <c:v>1894.0</c:v>
                </c:pt>
                <c:pt idx="29">
                  <c:v>1895.0</c:v>
                </c:pt>
                <c:pt idx="30">
                  <c:v>1896.0</c:v>
                </c:pt>
                <c:pt idx="31">
                  <c:v>1897.0</c:v>
                </c:pt>
                <c:pt idx="32">
                  <c:v>1898.0</c:v>
                </c:pt>
                <c:pt idx="33">
                  <c:v>1899.0</c:v>
                </c:pt>
                <c:pt idx="34">
                  <c:v>1900.0</c:v>
                </c:pt>
                <c:pt idx="35">
                  <c:v>1901.0</c:v>
                </c:pt>
                <c:pt idx="36">
                  <c:v>1902.0</c:v>
                </c:pt>
                <c:pt idx="37">
                  <c:v>1903.0</c:v>
                </c:pt>
                <c:pt idx="38">
                  <c:v>1904.0</c:v>
                </c:pt>
                <c:pt idx="39">
                  <c:v>1905.0</c:v>
                </c:pt>
                <c:pt idx="40">
                  <c:v>1906.0</c:v>
                </c:pt>
                <c:pt idx="41">
                  <c:v>1907.0</c:v>
                </c:pt>
                <c:pt idx="42">
                  <c:v>1908.0</c:v>
                </c:pt>
                <c:pt idx="43">
                  <c:v>1909.0</c:v>
                </c:pt>
                <c:pt idx="44">
                  <c:v>1910.0</c:v>
                </c:pt>
                <c:pt idx="45">
                  <c:v>1911.0</c:v>
                </c:pt>
                <c:pt idx="46">
                  <c:v>1912.0</c:v>
                </c:pt>
                <c:pt idx="47">
                  <c:v>1913.0</c:v>
                </c:pt>
                <c:pt idx="48">
                  <c:v>1914.0</c:v>
                </c:pt>
                <c:pt idx="49">
                  <c:v>1915.0</c:v>
                </c:pt>
                <c:pt idx="50">
                  <c:v>1916.0</c:v>
                </c:pt>
                <c:pt idx="51">
                  <c:v>1917.0</c:v>
                </c:pt>
                <c:pt idx="52">
                  <c:v>1918.0</c:v>
                </c:pt>
                <c:pt idx="53">
                  <c:v>1919.0</c:v>
                </c:pt>
                <c:pt idx="54">
                  <c:v>1920.0</c:v>
                </c:pt>
                <c:pt idx="55">
                  <c:v>1921.0</c:v>
                </c:pt>
                <c:pt idx="56">
                  <c:v>1922.0</c:v>
                </c:pt>
                <c:pt idx="57">
                  <c:v>1923.0</c:v>
                </c:pt>
                <c:pt idx="58">
                  <c:v>1924.0</c:v>
                </c:pt>
                <c:pt idx="59">
                  <c:v>1925.0</c:v>
                </c:pt>
                <c:pt idx="60">
                  <c:v>1926.0</c:v>
                </c:pt>
                <c:pt idx="61">
                  <c:v>1927.0</c:v>
                </c:pt>
                <c:pt idx="62">
                  <c:v>1928.0</c:v>
                </c:pt>
                <c:pt idx="63">
                  <c:v>1929.0</c:v>
                </c:pt>
                <c:pt idx="64">
                  <c:v>1930.0</c:v>
                </c:pt>
                <c:pt idx="65">
                  <c:v>1931.0</c:v>
                </c:pt>
                <c:pt idx="66">
                  <c:v>1932.0</c:v>
                </c:pt>
                <c:pt idx="67">
                  <c:v>1933.0</c:v>
                </c:pt>
                <c:pt idx="68">
                  <c:v>1934.0</c:v>
                </c:pt>
                <c:pt idx="69">
                  <c:v>1935.0</c:v>
                </c:pt>
                <c:pt idx="70">
                  <c:v>1936.0</c:v>
                </c:pt>
                <c:pt idx="71">
                  <c:v>1937.0</c:v>
                </c:pt>
                <c:pt idx="72">
                  <c:v>1938.0</c:v>
                </c:pt>
                <c:pt idx="73">
                  <c:v>1939.0</c:v>
                </c:pt>
                <c:pt idx="74">
                  <c:v>1940.0</c:v>
                </c:pt>
                <c:pt idx="75">
                  <c:v>1941.0</c:v>
                </c:pt>
                <c:pt idx="76">
                  <c:v>1942.0</c:v>
                </c:pt>
                <c:pt idx="77">
                  <c:v>1943.0</c:v>
                </c:pt>
                <c:pt idx="78">
                  <c:v>1944.0</c:v>
                </c:pt>
                <c:pt idx="79">
                  <c:v>1945.0</c:v>
                </c:pt>
                <c:pt idx="80">
                  <c:v>1946.0</c:v>
                </c:pt>
                <c:pt idx="81">
                  <c:v>1947.0</c:v>
                </c:pt>
                <c:pt idx="82">
                  <c:v>1948.0</c:v>
                </c:pt>
                <c:pt idx="83">
                  <c:v>1949.0</c:v>
                </c:pt>
                <c:pt idx="84">
                  <c:v>1950.0</c:v>
                </c:pt>
                <c:pt idx="85">
                  <c:v>1951.0</c:v>
                </c:pt>
                <c:pt idx="86">
                  <c:v>1952.0</c:v>
                </c:pt>
                <c:pt idx="87">
                  <c:v>1953.0</c:v>
                </c:pt>
                <c:pt idx="88">
                  <c:v>1954.0</c:v>
                </c:pt>
                <c:pt idx="89">
                  <c:v>1955.0</c:v>
                </c:pt>
                <c:pt idx="90">
                  <c:v>1956.0</c:v>
                </c:pt>
                <c:pt idx="91">
                  <c:v>1957.0</c:v>
                </c:pt>
                <c:pt idx="92">
                  <c:v>1958.0</c:v>
                </c:pt>
                <c:pt idx="93">
                  <c:v>1959.0</c:v>
                </c:pt>
                <c:pt idx="94">
                  <c:v>1960.0</c:v>
                </c:pt>
                <c:pt idx="95">
                  <c:v>1961.0</c:v>
                </c:pt>
                <c:pt idx="96">
                  <c:v>1962.0</c:v>
                </c:pt>
                <c:pt idx="97">
                  <c:v>1963.0</c:v>
                </c:pt>
                <c:pt idx="98">
                  <c:v>1964.0</c:v>
                </c:pt>
                <c:pt idx="99">
                  <c:v>1965.0</c:v>
                </c:pt>
                <c:pt idx="100">
                  <c:v>1966.0</c:v>
                </c:pt>
                <c:pt idx="101">
                  <c:v>1967.0</c:v>
                </c:pt>
                <c:pt idx="102">
                  <c:v>1968.0</c:v>
                </c:pt>
                <c:pt idx="103">
                  <c:v>1969.0</c:v>
                </c:pt>
                <c:pt idx="104">
                  <c:v>1970.0</c:v>
                </c:pt>
                <c:pt idx="105">
                  <c:v>1971.0</c:v>
                </c:pt>
                <c:pt idx="106">
                  <c:v>1972.0</c:v>
                </c:pt>
                <c:pt idx="107">
                  <c:v>1973.0</c:v>
                </c:pt>
                <c:pt idx="108">
                  <c:v>1974.0</c:v>
                </c:pt>
                <c:pt idx="109">
                  <c:v>1975.0</c:v>
                </c:pt>
                <c:pt idx="110">
                  <c:v>1976.0</c:v>
                </c:pt>
                <c:pt idx="111">
                  <c:v>1977.0</c:v>
                </c:pt>
                <c:pt idx="112">
                  <c:v>1978.0</c:v>
                </c:pt>
                <c:pt idx="113">
                  <c:v>1979.0</c:v>
                </c:pt>
                <c:pt idx="114">
                  <c:v>1980.0</c:v>
                </c:pt>
                <c:pt idx="115">
                  <c:v>1981.0</c:v>
                </c:pt>
                <c:pt idx="116">
                  <c:v>1982.0</c:v>
                </c:pt>
                <c:pt idx="117">
                  <c:v>1983.0</c:v>
                </c:pt>
                <c:pt idx="118">
                  <c:v>1984.0</c:v>
                </c:pt>
                <c:pt idx="119">
                  <c:v>1985.0</c:v>
                </c:pt>
                <c:pt idx="120">
                  <c:v>1986.0</c:v>
                </c:pt>
                <c:pt idx="121">
                  <c:v>1987.0</c:v>
                </c:pt>
                <c:pt idx="122">
                  <c:v>1988.0</c:v>
                </c:pt>
                <c:pt idx="123">
                  <c:v>1989.0</c:v>
                </c:pt>
                <c:pt idx="124">
                  <c:v>1990.0</c:v>
                </c:pt>
                <c:pt idx="125">
                  <c:v>1991.0</c:v>
                </c:pt>
                <c:pt idx="126">
                  <c:v>1992.0</c:v>
                </c:pt>
                <c:pt idx="127">
                  <c:v>1993.0</c:v>
                </c:pt>
                <c:pt idx="128">
                  <c:v>1994.0</c:v>
                </c:pt>
                <c:pt idx="129">
                  <c:v>1995.0</c:v>
                </c:pt>
                <c:pt idx="130">
                  <c:v>1996.0</c:v>
                </c:pt>
                <c:pt idx="131">
                  <c:v>1997.0</c:v>
                </c:pt>
                <c:pt idx="132">
                  <c:v>1998.0</c:v>
                </c:pt>
                <c:pt idx="133">
                  <c:v>1999.0</c:v>
                </c:pt>
                <c:pt idx="134">
                  <c:v>2000.0</c:v>
                </c:pt>
                <c:pt idx="135">
                  <c:v>2001.0</c:v>
                </c:pt>
                <c:pt idx="136">
                  <c:v>2002.0</c:v>
                </c:pt>
                <c:pt idx="137">
                  <c:v>2003.0</c:v>
                </c:pt>
                <c:pt idx="138">
                  <c:v>2004.0</c:v>
                </c:pt>
                <c:pt idx="139">
                  <c:v>2005.0</c:v>
                </c:pt>
                <c:pt idx="140">
                  <c:v>2006.0</c:v>
                </c:pt>
                <c:pt idx="141">
                  <c:v>2007.0</c:v>
                </c:pt>
                <c:pt idx="142">
                  <c:v>2008.0</c:v>
                </c:pt>
                <c:pt idx="143">
                  <c:v>2009.0</c:v>
                </c:pt>
              </c:numCache>
            </c:numRef>
          </c:xVal>
          <c:yVal>
            <c:numRef>
              <c:f>Predicted!$B$2:$B$145</c:f>
              <c:numCache>
                <c:formatCode>General</c:formatCode>
                <c:ptCount val="144"/>
                <c:pt idx="0">
                  <c:v>32.0</c:v>
                </c:pt>
                <c:pt idx="1">
                  <c:v>41.0</c:v>
                </c:pt>
                <c:pt idx="2">
                  <c:v>40.5</c:v>
                </c:pt>
                <c:pt idx="3">
                  <c:v>33.5</c:v>
                </c:pt>
                <c:pt idx="4">
                  <c:v>40.0</c:v>
                </c:pt>
                <c:pt idx="5">
                  <c:v>43.5</c:v>
                </c:pt>
                <c:pt idx="6">
                  <c:v>41.0</c:v>
                </c:pt>
                <c:pt idx="7">
                  <c:v>32.5</c:v>
                </c:pt>
                <c:pt idx="8">
                  <c:v>34.0</c:v>
                </c:pt>
                <c:pt idx="9">
                  <c:v>35.0</c:v>
                </c:pt>
                <c:pt idx="10">
                  <c:v>34.0</c:v>
                </c:pt>
                <c:pt idx="11">
                  <c:v>33.5</c:v>
                </c:pt>
                <c:pt idx="12">
                  <c:v>40.5</c:v>
                </c:pt>
                <c:pt idx="13">
                  <c:v>41.6</c:v>
                </c:pt>
                <c:pt idx="14">
                  <c:v>39.5</c:v>
                </c:pt>
                <c:pt idx="15">
                  <c:v>30.0</c:v>
                </c:pt>
                <c:pt idx="16">
                  <c:v>30.5</c:v>
                </c:pt>
                <c:pt idx="17">
                  <c:v>29.0</c:v>
                </c:pt>
                <c:pt idx="18">
                  <c:v>39.5</c:v>
                </c:pt>
                <c:pt idx="19">
                  <c:v>36.5</c:v>
                </c:pt>
                <c:pt idx="20">
                  <c:v>29.0</c:v>
                </c:pt>
                <c:pt idx="21">
                  <c:v>30.0</c:v>
                </c:pt>
                <c:pt idx="22">
                  <c:v>39.5</c:v>
                </c:pt>
                <c:pt idx="23">
                  <c:v>41.3</c:v>
                </c:pt>
                <c:pt idx="24">
                  <c:v>28.0</c:v>
                </c:pt>
                <c:pt idx="25">
                  <c:v>40.5</c:v>
                </c:pt>
                <c:pt idx="26">
                  <c:v>30.5</c:v>
                </c:pt>
                <c:pt idx="27">
                  <c:v>37.5</c:v>
                </c:pt>
                <c:pt idx="28">
                  <c:v>15.0</c:v>
                </c:pt>
                <c:pt idx="29">
                  <c:v>39.0</c:v>
                </c:pt>
                <c:pt idx="30">
                  <c:v>43.0</c:v>
                </c:pt>
                <c:pt idx="31">
                  <c:v>33.5</c:v>
                </c:pt>
                <c:pt idx="32">
                  <c:v>36.0</c:v>
                </c:pt>
                <c:pt idx="33">
                  <c:v>39.1</c:v>
                </c:pt>
                <c:pt idx="34">
                  <c:v>45.0</c:v>
                </c:pt>
                <c:pt idx="35">
                  <c:v>28.5</c:v>
                </c:pt>
                <c:pt idx="36">
                  <c:v>38.0</c:v>
                </c:pt>
                <c:pt idx="37">
                  <c:v>32.5</c:v>
                </c:pt>
                <c:pt idx="38">
                  <c:v>39.0</c:v>
                </c:pt>
                <c:pt idx="39">
                  <c:v>41.5</c:v>
                </c:pt>
                <c:pt idx="40">
                  <c:v>45.5</c:v>
                </c:pt>
                <c:pt idx="41">
                  <c:v>35.0</c:v>
                </c:pt>
                <c:pt idx="42">
                  <c:v>38.0</c:v>
                </c:pt>
                <c:pt idx="43">
                  <c:v>37.1</c:v>
                </c:pt>
                <c:pt idx="44">
                  <c:v>41.5</c:v>
                </c:pt>
                <c:pt idx="45">
                  <c:v>35.5</c:v>
                </c:pt>
                <c:pt idx="46">
                  <c:v>46.0</c:v>
                </c:pt>
                <c:pt idx="47">
                  <c:v>37.5</c:v>
                </c:pt>
                <c:pt idx="48">
                  <c:v>40.5</c:v>
                </c:pt>
                <c:pt idx="49">
                  <c:v>32.5</c:v>
                </c:pt>
                <c:pt idx="50">
                  <c:v>38.0</c:v>
                </c:pt>
                <c:pt idx="51">
                  <c:v>38.5</c:v>
                </c:pt>
                <c:pt idx="52">
                  <c:v>37.0</c:v>
                </c:pt>
                <c:pt idx="53">
                  <c:v>41.6</c:v>
                </c:pt>
                <c:pt idx="54">
                  <c:v>46.0</c:v>
                </c:pt>
                <c:pt idx="55">
                  <c:v>43.0</c:v>
                </c:pt>
                <c:pt idx="56">
                  <c:v>45.0</c:v>
                </c:pt>
                <c:pt idx="57">
                  <c:v>40.5</c:v>
                </c:pt>
                <c:pt idx="58">
                  <c:v>28.0</c:v>
                </c:pt>
                <c:pt idx="59">
                  <c:v>43.9</c:v>
                </c:pt>
                <c:pt idx="60">
                  <c:v>39.0</c:v>
                </c:pt>
                <c:pt idx="61">
                  <c:v>35.0</c:v>
                </c:pt>
                <c:pt idx="62">
                  <c:v>41.5</c:v>
                </c:pt>
                <c:pt idx="63">
                  <c:v>40.2</c:v>
                </c:pt>
                <c:pt idx="64">
                  <c:v>34.0</c:v>
                </c:pt>
                <c:pt idx="65">
                  <c:v>32.9</c:v>
                </c:pt>
                <c:pt idx="66">
                  <c:v>43.0</c:v>
                </c:pt>
                <c:pt idx="67">
                  <c:v>40.0</c:v>
                </c:pt>
                <c:pt idx="68">
                  <c:v>28.2</c:v>
                </c:pt>
                <c:pt idx="69">
                  <c:v>38.0</c:v>
                </c:pt>
                <c:pt idx="70">
                  <c:v>20.0</c:v>
                </c:pt>
                <c:pt idx="71">
                  <c:v>45.0</c:v>
                </c:pt>
                <c:pt idx="72">
                  <c:v>46.0</c:v>
                </c:pt>
                <c:pt idx="73">
                  <c:v>52.2</c:v>
                </c:pt>
                <c:pt idx="74">
                  <c:v>52.5</c:v>
                </c:pt>
                <c:pt idx="75">
                  <c:v>51.0</c:v>
                </c:pt>
                <c:pt idx="76">
                  <c:v>60.0</c:v>
                </c:pt>
                <c:pt idx="77">
                  <c:v>55.0</c:v>
                </c:pt>
                <c:pt idx="78">
                  <c:v>52.5</c:v>
                </c:pt>
                <c:pt idx="79">
                  <c:v>44.5</c:v>
                </c:pt>
                <c:pt idx="80">
                  <c:v>57.0</c:v>
                </c:pt>
                <c:pt idx="81">
                  <c:v>31.0</c:v>
                </c:pt>
                <c:pt idx="82">
                  <c:v>60.5</c:v>
                </c:pt>
                <c:pt idx="83">
                  <c:v>47.0</c:v>
                </c:pt>
                <c:pt idx="84">
                  <c:v>48.5</c:v>
                </c:pt>
                <c:pt idx="85">
                  <c:v>43.5</c:v>
                </c:pt>
                <c:pt idx="86">
                  <c:v>62.5</c:v>
                </c:pt>
                <c:pt idx="87">
                  <c:v>53.0</c:v>
                </c:pt>
                <c:pt idx="88">
                  <c:v>54.5</c:v>
                </c:pt>
                <c:pt idx="89">
                  <c:v>48.5</c:v>
                </c:pt>
                <c:pt idx="90">
                  <c:v>53.5</c:v>
                </c:pt>
                <c:pt idx="91">
                  <c:v>62.0</c:v>
                </c:pt>
                <c:pt idx="92">
                  <c:v>66.0</c:v>
                </c:pt>
                <c:pt idx="93">
                  <c:v>65.0</c:v>
                </c:pt>
                <c:pt idx="94">
                  <c:v>63.5</c:v>
                </c:pt>
                <c:pt idx="95">
                  <c:v>75.5</c:v>
                </c:pt>
                <c:pt idx="96">
                  <c:v>77.0</c:v>
                </c:pt>
                <c:pt idx="97">
                  <c:v>80.0</c:v>
                </c:pt>
                <c:pt idx="98">
                  <c:v>77.5</c:v>
                </c:pt>
                <c:pt idx="99">
                  <c:v>82.0</c:v>
                </c:pt>
                <c:pt idx="100">
                  <c:v>89.0</c:v>
                </c:pt>
                <c:pt idx="101">
                  <c:v>88.5</c:v>
                </c:pt>
                <c:pt idx="102">
                  <c:v>93.0</c:v>
                </c:pt>
                <c:pt idx="103">
                  <c:v>99.0</c:v>
                </c:pt>
                <c:pt idx="104">
                  <c:v>86.0</c:v>
                </c:pt>
                <c:pt idx="105">
                  <c:v>102.0</c:v>
                </c:pt>
                <c:pt idx="106">
                  <c:v>116.0</c:v>
                </c:pt>
                <c:pt idx="107">
                  <c:v>107.0</c:v>
                </c:pt>
                <c:pt idx="108">
                  <c:v>80.0</c:v>
                </c:pt>
                <c:pt idx="109">
                  <c:v>90.0</c:v>
                </c:pt>
                <c:pt idx="110">
                  <c:v>91.0</c:v>
                </c:pt>
                <c:pt idx="111">
                  <c:v>86.0</c:v>
                </c:pt>
                <c:pt idx="112">
                  <c:v>115.0</c:v>
                </c:pt>
                <c:pt idx="113">
                  <c:v>127.0</c:v>
                </c:pt>
                <c:pt idx="114">
                  <c:v>110.0</c:v>
                </c:pt>
                <c:pt idx="115">
                  <c:v>125.0</c:v>
                </c:pt>
                <c:pt idx="116">
                  <c:v>120.0</c:v>
                </c:pt>
                <c:pt idx="117">
                  <c:v>87.0</c:v>
                </c:pt>
                <c:pt idx="118">
                  <c:v>112.0</c:v>
                </c:pt>
                <c:pt idx="119">
                  <c:v>126.0</c:v>
                </c:pt>
                <c:pt idx="120">
                  <c:v>135.0</c:v>
                </c:pt>
                <c:pt idx="121">
                  <c:v>130.0</c:v>
                </c:pt>
                <c:pt idx="122">
                  <c:v>84.0</c:v>
                </c:pt>
                <c:pt idx="123">
                  <c:v>118.0</c:v>
                </c:pt>
                <c:pt idx="124">
                  <c:v>126.0</c:v>
                </c:pt>
                <c:pt idx="125">
                  <c:v>117.0</c:v>
                </c:pt>
                <c:pt idx="126">
                  <c:v>147.0</c:v>
                </c:pt>
                <c:pt idx="127">
                  <c:v>80.0</c:v>
                </c:pt>
                <c:pt idx="128">
                  <c:v>152.0</c:v>
                </c:pt>
                <c:pt idx="129">
                  <c:v>123.0</c:v>
                </c:pt>
                <c:pt idx="130">
                  <c:v>138.0</c:v>
                </c:pt>
                <c:pt idx="131">
                  <c:v>138.0</c:v>
                </c:pt>
                <c:pt idx="132">
                  <c:v>145.0</c:v>
                </c:pt>
                <c:pt idx="133">
                  <c:v>149.0</c:v>
                </c:pt>
                <c:pt idx="134">
                  <c:v>144.0</c:v>
                </c:pt>
                <c:pt idx="135">
                  <c:v>146.0</c:v>
                </c:pt>
                <c:pt idx="136">
                  <c:v>163.0</c:v>
                </c:pt>
                <c:pt idx="137">
                  <c:v>157.0</c:v>
                </c:pt>
                <c:pt idx="138">
                  <c:v>181.0</c:v>
                </c:pt>
                <c:pt idx="139">
                  <c:v>173.0</c:v>
                </c:pt>
                <c:pt idx="140">
                  <c:v>166.0</c:v>
                </c:pt>
                <c:pt idx="141">
                  <c:v>171.0</c:v>
                </c:pt>
                <c:pt idx="142">
                  <c:v>171.0</c:v>
                </c:pt>
                <c:pt idx="143">
                  <c:v>187.0</c:v>
                </c:pt>
              </c:numCache>
            </c:numRef>
          </c:yVal>
          <c:smooth val="0"/>
        </c:ser>
        <c:ser>
          <c:idx val="1"/>
          <c:order val="1"/>
          <c:spPr>
            <a:ln w="38100">
              <a:solidFill>
                <a:srgbClr val="993366"/>
              </a:solidFill>
              <a:prstDash val="solid"/>
            </a:ln>
          </c:spPr>
          <c:marker>
            <c:symbol val="none"/>
          </c:marker>
          <c:xVal>
            <c:numRef>
              <c:f>Predicted!$A$2:$A$145</c:f>
              <c:numCache>
                <c:formatCode>General</c:formatCode>
                <c:ptCount val="144"/>
                <c:pt idx="0">
                  <c:v>1866.0</c:v>
                </c:pt>
                <c:pt idx="1">
                  <c:v>1867.0</c:v>
                </c:pt>
                <c:pt idx="2">
                  <c:v>1868.0</c:v>
                </c:pt>
                <c:pt idx="3">
                  <c:v>1869.0</c:v>
                </c:pt>
                <c:pt idx="4">
                  <c:v>1870.0</c:v>
                </c:pt>
                <c:pt idx="5">
                  <c:v>1871.0</c:v>
                </c:pt>
                <c:pt idx="6">
                  <c:v>1872.0</c:v>
                </c:pt>
                <c:pt idx="7">
                  <c:v>1873.0</c:v>
                </c:pt>
                <c:pt idx="8">
                  <c:v>1874.0</c:v>
                </c:pt>
                <c:pt idx="9">
                  <c:v>1875.0</c:v>
                </c:pt>
                <c:pt idx="10">
                  <c:v>1876.0</c:v>
                </c:pt>
                <c:pt idx="11">
                  <c:v>1877.0</c:v>
                </c:pt>
                <c:pt idx="12">
                  <c:v>1878.0</c:v>
                </c:pt>
                <c:pt idx="13">
                  <c:v>1879.0</c:v>
                </c:pt>
                <c:pt idx="14">
                  <c:v>1880.0</c:v>
                </c:pt>
                <c:pt idx="15">
                  <c:v>1881.0</c:v>
                </c:pt>
                <c:pt idx="16">
                  <c:v>1882.0</c:v>
                </c:pt>
                <c:pt idx="17">
                  <c:v>1883.0</c:v>
                </c:pt>
                <c:pt idx="18">
                  <c:v>1884.0</c:v>
                </c:pt>
                <c:pt idx="19">
                  <c:v>1885.0</c:v>
                </c:pt>
                <c:pt idx="20">
                  <c:v>1886.0</c:v>
                </c:pt>
                <c:pt idx="21">
                  <c:v>1887.0</c:v>
                </c:pt>
                <c:pt idx="22">
                  <c:v>1888.0</c:v>
                </c:pt>
                <c:pt idx="23">
                  <c:v>1889.0</c:v>
                </c:pt>
                <c:pt idx="24">
                  <c:v>1890.0</c:v>
                </c:pt>
                <c:pt idx="25">
                  <c:v>1891.0</c:v>
                </c:pt>
                <c:pt idx="26">
                  <c:v>1892.0</c:v>
                </c:pt>
                <c:pt idx="27">
                  <c:v>1893.0</c:v>
                </c:pt>
                <c:pt idx="28">
                  <c:v>1894.0</c:v>
                </c:pt>
                <c:pt idx="29">
                  <c:v>1895.0</c:v>
                </c:pt>
                <c:pt idx="30">
                  <c:v>1896.0</c:v>
                </c:pt>
                <c:pt idx="31">
                  <c:v>1897.0</c:v>
                </c:pt>
                <c:pt idx="32">
                  <c:v>1898.0</c:v>
                </c:pt>
                <c:pt idx="33">
                  <c:v>1899.0</c:v>
                </c:pt>
                <c:pt idx="34">
                  <c:v>1900.0</c:v>
                </c:pt>
                <c:pt idx="35">
                  <c:v>1901.0</c:v>
                </c:pt>
                <c:pt idx="36">
                  <c:v>1902.0</c:v>
                </c:pt>
                <c:pt idx="37">
                  <c:v>1903.0</c:v>
                </c:pt>
                <c:pt idx="38">
                  <c:v>1904.0</c:v>
                </c:pt>
                <c:pt idx="39">
                  <c:v>1905.0</c:v>
                </c:pt>
                <c:pt idx="40">
                  <c:v>1906.0</c:v>
                </c:pt>
                <c:pt idx="41">
                  <c:v>1907.0</c:v>
                </c:pt>
                <c:pt idx="42">
                  <c:v>1908.0</c:v>
                </c:pt>
                <c:pt idx="43">
                  <c:v>1909.0</c:v>
                </c:pt>
                <c:pt idx="44">
                  <c:v>1910.0</c:v>
                </c:pt>
                <c:pt idx="45">
                  <c:v>1911.0</c:v>
                </c:pt>
                <c:pt idx="46">
                  <c:v>1912.0</c:v>
                </c:pt>
                <c:pt idx="47">
                  <c:v>1913.0</c:v>
                </c:pt>
                <c:pt idx="48">
                  <c:v>1914.0</c:v>
                </c:pt>
                <c:pt idx="49">
                  <c:v>1915.0</c:v>
                </c:pt>
                <c:pt idx="50">
                  <c:v>1916.0</c:v>
                </c:pt>
                <c:pt idx="51">
                  <c:v>1917.0</c:v>
                </c:pt>
                <c:pt idx="52">
                  <c:v>1918.0</c:v>
                </c:pt>
                <c:pt idx="53">
                  <c:v>1919.0</c:v>
                </c:pt>
                <c:pt idx="54">
                  <c:v>1920.0</c:v>
                </c:pt>
                <c:pt idx="55">
                  <c:v>1921.0</c:v>
                </c:pt>
                <c:pt idx="56">
                  <c:v>1922.0</c:v>
                </c:pt>
                <c:pt idx="57">
                  <c:v>1923.0</c:v>
                </c:pt>
                <c:pt idx="58">
                  <c:v>1924.0</c:v>
                </c:pt>
                <c:pt idx="59">
                  <c:v>1925.0</c:v>
                </c:pt>
                <c:pt idx="60">
                  <c:v>1926.0</c:v>
                </c:pt>
                <c:pt idx="61">
                  <c:v>1927.0</c:v>
                </c:pt>
                <c:pt idx="62">
                  <c:v>1928.0</c:v>
                </c:pt>
                <c:pt idx="63">
                  <c:v>1929.0</c:v>
                </c:pt>
                <c:pt idx="64">
                  <c:v>1930.0</c:v>
                </c:pt>
                <c:pt idx="65">
                  <c:v>1931.0</c:v>
                </c:pt>
                <c:pt idx="66">
                  <c:v>1932.0</c:v>
                </c:pt>
                <c:pt idx="67">
                  <c:v>1933.0</c:v>
                </c:pt>
                <c:pt idx="68">
                  <c:v>1934.0</c:v>
                </c:pt>
                <c:pt idx="69">
                  <c:v>1935.0</c:v>
                </c:pt>
                <c:pt idx="70">
                  <c:v>1936.0</c:v>
                </c:pt>
                <c:pt idx="71">
                  <c:v>1937.0</c:v>
                </c:pt>
                <c:pt idx="72">
                  <c:v>1938.0</c:v>
                </c:pt>
                <c:pt idx="73">
                  <c:v>1939.0</c:v>
                </c:pt>
                <c:pt idx="74">
                  <c:v>1940.0</c:v>
                </c:pt>
                <c:pt idx="75">
                  <c:v>1941.0</c:v>
                </c:pt>
                <c:pt idx="76">
                  <c:v>1942.0</c:v>
                </c:pt>
                <c:pt idx="77">
                  <c:v>1943.0</c:v>
                </c:pt>
                <c:pt idx="78">
                  <c:v>1944.0</c:v>
                </c:pt>
                <c:pt idx="79">
                  <c:v>1945.0</c:v>
                </c:pt>
                <c:pt idx="80">
                  <c:v>1946.0</c:v>
                </c:pt>
                <c:pt idx="81">
                  <c:v>1947.0</c:v>
                </c:pt>
                <c:pt idx="82">
                  <c:v>1948.0</c:v>
                </c:pt>
                <c:pt idx="83">
                  <c:v>1949.0</c:v>
                </c:pt>
                <c:pt idx="84">
                  <c:v>1950.0</c:v>
                </c:pt>
                <c:pt idx="85">
                  <c:v>1951.0</c:v>
                </c:pt>
                <c:pt idx="86">
                  <c:v>1952.0</c:v>
                </c:pt>
                <c:pt idx="87">
                  <c:v>1953.0</c:v>
                </c:pt>
                <c:pt idx="88">
                  <c:v>1954.0</c:v>
                </c:pt>
                <c:pt idx="89">
                  <c:v>1955.0</c:v>
                </c:pt>
                <c:pt idx="90">
                  <c:v>1956.0</c:v>
                </c:pt>
                <c:pt idx="91">
                  <c:v>1957.0</c:v>
                </c:pt>
                <c:pt idx="92">
                  <c:v>1958.0</c:v>
                </c:pt>
                <c:pt idx="93">
                  <c:v>1959.0</c:v>
                </c:pt>
                <c:pt idx="94">
                  <c:v>1960.0</c:v>
                </c:pt>
                <c:pt idx="95">
                  <c:v>1961.0</c:v>
                </c:pt>
                <c:pt idx="96">
                  <c:v>1962.0</c:v>
                </c:pt>
                <c:pt idx="97">
                  <c:v>1963.0</c:v>
                </c:pt>
                <c:pt idx="98">
                  <c:v>1964.0</c:v>
                </c:pt>
                <c:pt idx="99">
                  <c:v>1965.0</c:v>
                </c:pt>
                <c:pt idx="100">
                  <c:v>1966.0</c:v>
                </c:pt>
                <c:pt idx="101">
                  <c:v>1967.0</c:v>
                </c:pt>
                <c:pt idx="102">
                  <c:v>1968.0</c:v>
                </c:pt>
                <c:pt idx="103">
                  <c:v>1969.0</c:v>
                </c:pt>
                <c:pt idx="104">
                  <c:v>1970.0</c:v>
                </c:pt>
                <c:pt idx="105">
                  <c:v>1971.0</c:v>
                </c:pt>
                <c:pt idx="106">
                  <c:v>1972.0</c:v>
                </c:pt>
                <c:pt idx="107">
                  <c:v>1973.0</c:v>
                </c:pt>
                <c:pt idx="108">
                  <c:v>1974.0</c:v>
                </c:pt>
                <c:pt idx="109">
                  <c:v>1975.0</c:v>
                </c:pt>
                <c:pt idx="110">
                  <c:v>1976.0</c:v>
                </c:pt>
                <c:pt idx="111">
                  <c:v>1977.0</c:v>
                </c:pt>
                <c:pt idx="112">
                  <c:v>1978.0</c:v>
                </c:pt>
                <c:pt idx="113">
                  <c:v>1979.0</c:v>
                </c:pt>
                <c:pt idx="114">
                  <c:v>1980.0</c:v>
                </c:pt>
                <c:pt idx="115">
                  <c:v>1981.0</c:v>
                </c:pt>
                <c:pt idx="116">
                  <c:v>1982.0</c:v>
                </c:pt>
                <c:pt idx="117">
                  <c:v>1983.0</c:v>
                </c:pt>
                <c:pt idx="118">
                  <c:v>1984.0</c:v>
                </c:pt>
                <c:pt idx="119">
                  <c:v>1985.0</c:v>
                </c:pt>
                <c:pt idx="120">
                  <c:v>1986.0</c:v>
                </c:pt>
                <c:pt idx="121">
                  <c:v>1987.0</c:v>
                </c:pt>
                <c:pt idx="122">
                  <c:v>1988.0</c:v>
                </c:pt>
                <c:pt idx="123">
                  <c:v>1989.0</c:v>
                </c:pt>
                <c:pt idx="124">
                  <c:v>1990.0</c:v>
                </c:pt>
                <c:pt idx="125">
                  <c:v>1991.0</c:v>
                </c:pt>
                <c:pt idx="126">
                  <c:v>1992.0</c:v>
                </c:pt>
                <c:pt idx="127">
                  <c:v>1993.0</c:v>
                </c:pt>
                <c:pt idx="128">
                  <c:v>1994.0</c:v>
                </c:pt>
                <c:pt idx="129">
                  <c:v>1995.0</c:v>
                </c:pt>
                <c:pt idx="130">
                  <c:v>1996.0</c:v>
                </c:pt>
                <c:pt idx="131">
                  <c:v>1997.0</c:v>
                </c:pt>
                <c:pt idx="132">
                  <c:v>1998.0</c:v>
                </c:pt>
                <c:pt idx="133">
                  <c:v>1999.0</c:v>
                </c:pt>
                <c:pt idx="134">
                  <c:v>2000.0</c:v>
                </c:pt>
                <c:pt idx="135">
                  <c:v>2001.0</c:v>
                </c:pt>
                <c:pt idx="136">
                  <c:v>2002.0</c:v>
                </c:pt>
                <c:pt idx="137">
                  <c:v>2003.0</c:v>
                </c:pt>
                <c:pt idx="138">
                  <c:v>2004.0</c:v>
                </c:pt>
                <c:pt idx="139">
                  <c:v>2005.0</c:v>
                </c:pt>
                <c:pt idx="140">
                  <c:v>2006.0</c:v>
                </c:pt>
                <c:pt idx="141">
                  <c:v>2007.0</c:v>
                </c:pt>
                <c:pt idx="142">
                  <c:v>2008.0</c:v>
                </c:pt>
                <c:pt idx="143">
                  <c:v>2009.0</c:v>
                </c:pt>
              </c:numCache>
            </c:numRef>
          </c:xVal>
          <c:yVal>
            <c:numRef>
              <c:f>Predicted!$C$2:$C$145</c:f>
              <c:numCache>
                <c:formatCode>General</c:formatCode>
                <c:ptCount val="144"/>
                <c:pt idx="0">
                  <c:v>35.753889133</c:v>
                </c:pt>
                <c:pt idx="1">
                  <c:v>35.787226601</c:v>
                </c:pt>
                <c:pt idx="2">
                  <c:v>35.820564069</c:v>
                </c:pt>
                <c:pt idx="3">
                  <c:v>35.853901537</c:v>
                </c:pt>
                <c:pt idx="4">
                  <c:v>35.88723900599999</c:v>
                </c:pt>
                <c:pt idx="5">
                  <c:v>35.920576474</c:v>
                </c:pt>
                <c:pt idx="6">
                  <c:v>35.953913942</c:v>
                </c:pt>
                <c:pt idx="7">
                  <c:v>35.98725140999993</c:v>
                </c:pt>
                <c:pt idx="8">
                  <c:v>36.020588878</c:v>
                </c:pt>
                <c:pt idx="9">
                  <c:v>36.053926347</c:v>
                </c:pt>
                <c:pt idx="10">
                  <c:v>36.087263815</c:v>
                </c:pt>
                <c:pt idx="11">
                  <c:v>36.120601283</c:v>
                </c:pt>
                <c:pt idx="12">
                  <c:v>36.153938751</c:v>
                </c:pt>
                <c:pt idx="13">
                  <c:v>36.187276219</c:v>
                </c:pt>
                <c:pt idx="14">
                  <c:v>36.220613687</c:v>
                </c:pt>
                <c:pt idx="15">
                  <c:v>36.253951156</c:v>
                </c:pt>
                <c:pt idx="16">
                  <c:v>36.287288624</c:v>
                </c:pt>
                <c:pt idx="17">
                  <c:v>36.320626092</c:v>
                </c:pt>
                <c:pt idx="18">
                  <c:v>36.35396355999993</c:v>
                </c:pt>
                <c:pt idx="19">
                  <c:v>36.387301028</c:v>
                </c:pt>
                <c:pt idx="20">
                  <c:v>36.420638496</c:v>
                </c:pt>
                <c:pt idx="21">
                  <c:v>36.453975965</c:v>
                </c:pt>
                <c:pt idx="22">
                  <c:v>36.487313433</c:v>
                </c:pt>
                <c:pt idx="23">
                  <c:v>36.520650901</c:v>
                </c:pt>
                <c:pt idx="24">
                  <c:v>36.553988369</c:v>
                </c:pt>
                <c:pt idx="25">
                  <c:v>36.587325837</c:v>
                </c:pt>
                <c:pt idx="26">
                  <c:v>36.620663306</c:v>
                </c:pt>
                <c:pt idx="27">
                  <c:v>36.654000774</c:v>
                </c:pt>
                <c:pt idx="28">
                  <c:v>36.687338242</c:v>
                </c:pt>
                <c:pt idx="29">
                  <c:v>36.72067571</c:v>
                </c:pt>
                <c:pt idx="30">
                  <c:v>36.754013178</c:v>
                </c:pt>
                <c:pt idx="31">
                  <c:v>36.787350646</c:v>
                </c:pt>
                <c:pt idx="32">
                  <c:v>36.820688115</c:v>
                </c:pt>
                <c:pt idx="33">
                  <c:v>36.85402558299999</c:v>
                </c:pt>
                <c:pt idx="34">
                  <c:v>36.88736305099999</c:v>
                </c:pt>
                <c:pt idx="35">
                  <c:v>36.920700519</c:v>
                </c:pt>
                <c:pt idx="36">
                  <c:v>36.954037987</c:v>
                </c:pt>
                <c:pt idx="37">
                  <c:v>36.987375455</c:v>
                </c:pt>
                <c:pt idx="38">
                  <c:v>37.020712924</c:v>
                </c:pt>
                <c:pt idx="39">
                  <c:v>37.054050392</c:v>
                </c:pt>
                <c:pt idx="40">
                  <c:v>37.08738785999999</c:v>
                </c:pt>
                <c:pt idx="41">
                  <c:v>37.120725328</c:v>
                </c:pt>
                <c:pt idx="42">
                  <c:v>37.154062796</c:v>
                </c:pt>
                <c:pt idx="43">
                  <c:v>37.187400265</c:v>
                </c:pt>
                <c:pt idx="44">
                  <c:v>37.220737733</c:v>
                </c:pt>
                <c:pt idx="45">
                  <c:v>37.254075201</c:v>
                </c:pt>
                <c:pt idx="46">
                  <c:v>37.287412669</c:v>
                </c:pt>
                <c:pt idx="47">
                  <c:v>37.320750137</c:v>
                </c:pt>
                <c:pt idx="48">
                  <c:v>37.35408760499992</c:v>
                </c:pt>
                <c:pt idx="49">
                  <c:v>37.38742507399999</c:v>
                </c:pt>
                <c:pt idx="50">
                  <c:v>37.420762542</c:v>
                </c:pt>
                <c:pt idx="51">
                  <c:v>37.45410001</c:v>
                </c:pt>
                <c:pt idx="52">
                  <c:v>37.48743747799993</c:v>
                </c:pt>
                <c:pt idx="53">
                  <c:v>37.520774946</c:v>
                </c:pt>
                <c:pt idx="54">
                  <c:v>37.554112414</c:v>
                </c:pt>
                <c:pt idx="55">
                  <c:v>37.587449883</c:v>
                </c:pt>
                <c:pt idx="56">
                  <c:v>37.620787351</c:v>
                </c:pt>
                <c:pt idx="57">
                  <c:v>37.654124819</c:v>
                </c:pt>
                <c:pt idx="58">
                  <c:v>37.687462287</c:v>
                </c:pt>
                <c:pt idx="59">
                  <c:v>37.720799755</c:v>
                </c:pt>
                <c:pt idx="60">
                  <c:v>37.754137224</c:v>
                </c:pt>
                <c:pt idx="61">
                  <c:v>37.787474692</c:v>
                </c:pt>
                <c:pt idx="62">
                  <c:v>37.82081216</c:v>
                </c:pt>
                <c:pt idx="63">
                  <c:v>37.85414962799999</c:v>
                </c:pt>
                <c:pt idx="64">
                  <c:v>37.88748709599992</c:v>
                </c:pt>
                <c:pt idx="65">
                  <c:v>37.92082456399999</c:v>
                </c:pt>
                <c:pt idx="66">
                  <c:v>37.954162033</c:v>
                </c:pt>
                <c:pt idx="67">
                  <c:v>37.98749950099999</c:v>
                </c:pt>
                <c:pt idx="68">
                  <c:v>39.05376717799999</c:v>
                </c:pt>
                <c:pt idx="69">
                  <c:v>40.120034855</c:v>
                </c:pt>
                <c:pt idx="70">
                  <c:v>41.186302531</c:v>
                </c:pt>
                <c:pt idx="71">
                  <c:v>42.252570208</c:v>
                </c:pt>
                <c:pt idx="72">
                  <c:v>43.318837885</c:v>
                </c:pt>
                <c:pt idx="73">
                  <c:v>44.385105562</c:v>
                </c:pt>
                <c:pt idx="74">
                  <c:v>45.451373239</c:v>
                </c:pt>
                <c:pt idx="75">
                  <c:v>46.517640916</c:v>
                </c:pt>
                <c:pt idx="76">
                  <c:v>47.583908593</c:v>
                </c:pt>
                <c:pt idx="77">
                  <c:v>48.65017627</c:v>
                </c:pt>
                <c:pt idx="78">
                  <c:v>49.716443946</c:v>
                </c:pt>
                <c:pt idx="79">
                  <c:v>50.782711623</c:v>
                </c:pt>
                <c:pt idx="80">
                  <c:v>51.8489793</c:v>
                </c:pt>
                <c:pt idx="81">
                  <c:v>52.915246977</c:v>
                </c:pt>
                <c:pt idx="82">
                  <c:v>53.98151465399999</c:v>
                </c:pt>
                <c:pt idx="83">
                  <c:v>55.047782331</c:v>
                </c:pt>
                <c:pt idx="84">
                  <c:v>56.114050008</c:v>
                </c:pt>
                <c:pt idx="85">
                  <c:v>57.180317685</c:v>
                </c:pt>
                <c:pt idx="86">
                  <c:v>58.246585361</c:v>
                </c:pt>
                <c:pt idx="87">
                  <c:v>59.312853038</c:v>
                </c:pt>
                <c:pt idx="88">
                  <c:v>60.379120715</c:v>
                </c:pt>
                <c:pt idx="89">
                  <c:v>61.445388392</c:v>
                </c:pt>
                <c:pt idx="90">
                  <c:v>62.511656069</c:v>
                </c:pt>
                <c:pt idx="91">
                  <c:v>63.577923746</c:v>
                </c:pt>
                <c:pt idx="92">
                  <c:v>64.644191423</c:v>
                </c:pt>
                <c:pt idx="93">
                  <c:v>65.7104591</c:v>
                </c:pt>
                <c:pt idx="94">
                  <c:v>66.77672677599998</c:v>
                </c:pt>
                <c:pt idx="95">
                  <c:v>68.87111167899998</c:v>
                </c:pt>
                <c:pt idx="96">
                  <c:v>70.965496582</c:v>
                </c:pt>
                <c:pt idx="97">
                  <c:v>73.059881485</c:v>
                </c:pt>
                <c:pt idx="98">
                  <c:v>75.154266388</c:v>
                </c:pt>
                <c:pt idx="99">
                  <c:v>77.248651291</c:v>
                </c:pt>
                <c:pt idx="100">
                  <c:v>79.34303619400001</c:v>
                </c:pt>
                <c:pt idx="101">
                  <c:v>81.437421097</c:v>
                </c:pt>
                <c:pt idx="102">
                  <c:v>83.531805999</c:v>
                </c:pt>
                <c:pt idx="103">
                  <c:v>85.62619090199998</c:v>
                </c:pt>
                <c:pt idx="104">
                  <c:v>87.720575805</c:v>
                </c:pt>
                <c:pt idx="105">
                  <c:v>89.814960708</c:v>
                </c:pt>
                <c:pt idx="106">
                  <c:v>91.909345611</c:v>
                </c:pt>
                <c:pt idx="107">
                  <c:v>94.00373051399981</c:v>
                </c:pt>
                <c:pt idx="108">
                  <c:v>96.098115417</c:v>
                </c:pt>
                <c:pt idx="109">
                  <c:v>98.19250031999985</c:v>
                </c:pt>
                <c:pt idx="110">
                  <c:v>100.28688522</c:v>
                </c:pt>
                <c:pt idx="111">
                  <c:v>102.38127013</c:v>
                </c:pt>
                <c:pt idx="112">
                  <c:v>104.47565503</c:v>
                </c:pt>
                <c:pt idx="113">
                  <c:v>106.57003993</c:v>
                </c:pt>
                <c:pt idx="114">
                  <c:v>108.66442483</c:v>
                </c:pt>
                <c:pt idx="115">
                  <c:v>110.75880974</c:v>
                </c:pt>
                <c:pt idx="116">
                  <c:v>112.85319464</c:v>
                </c:pt>
                <c:pt idx="117">
                  <c:v>114.94757954</c:v>
                </c:pt>
                <c:pt idx="118">
                  <c:v>117.04196445</c:v>
                </c:pt>
                <c:pt idx="119">
                  <c:v>119.13634935</c:v>
                </c:pt>
                <c:pt idx="120">
                  <c:v>121.23073425</c:v>
                </c:pt>
                <c:pt idx="121">
                  <c:v>123.32511915</c:v>
                </c:pt>
                <c:pt idx="122">
                  <c:v>125.41950406</c:v>
                </c:pt>
                <c:pt idx="123">
                  <c:v>127.51388896</c:v>
                </c:pt>
                <c:pt idx="124">
                  <c:v>129.60827386</c:v>
                </c:pt>
                <c:pt idx="125">
                  <c:v>131.70265877</c:v>
                </c:pt>
                <c:pt idx="126">
                  <c:v>133.79704367</c:v>
                </c:pt>
                <c:pt idx="127">
                  <c:v>135.89142857</c:v>
                </c:pt>
                <c:pt idx="128">
                  <c:v>137.98581347</c:v>
                </c:pt>
                <c:pt idx="129">
                  <c:v>140.08019838</c:v>
                </c:pt>
                <c:pt idx="130">
                  <c:v>142.17458328</c:v>
                </c:pt>
                <c:pt idx="131">
                  <c:v>144.26896818</c:v>
                </c:pt>
                <c:pt idx="132">
                  <c:v>146.36335309</c:v>
                </c:pt>
                <c:pt idx="133">
                  <c:v>148.45773799</c:v>
                </c:pt>
                <c:pt idx="134">
                  <c:v>150.55212289</c:v>
                </c:pt>
                <c:pt idx="135">
                  <c:v>152.64650779</c:v>
                </c:pt>
                <c:pt idx="136">
                  <c:v>154.7408927</c:v>
                </c:pt>
                <c:pt idx="137">
                  <c:v>156.8352776</c:v>
                </c:pt>
                <c:pt idx="138">
                  <c:v>158.9296625</c:v>
                </c:pt>
                <c:pt idx="139">
                  <c:v>161.02404741</c:v>
                </c:pt>
                <c:pt idx="140">
                  <c:v>163.11843231</c:v>
                </c:pt>
                <c:pt idx="141">
                  <c:v>165.21281721</c:v>
                </c:pt>
                <c:pt idx="142">
                  <c:v>167.30720211</c:v>
                </c:pt>
                <c:pt idx="143">
                  <c:v>169.40158702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7876600"/>
        <c:axId val="507882616"/>
      </c:scatterChart>
      <c:valAx>
        <c:axId val="507876600"/>
        <c:scaling>
          <c:orientation val="minMax"/>
          <c:max val="2015.0"/>
          <c:min val="1860.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Year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07882616"/>
        <c:crosses val="autoZero"/>
        <c:crossBetween val="midCat"/>
      </c:valAx>
      <c:valAx>
        <c:axId val="50788261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Yield, Bushels per acre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507876600"/>
        <c:crosses val="autoZero"/>
        <c:crossBetween val="midCat"/>
      </c:valAx>
      <c:spPr>
        <a:solidFill>
          <a:srgbClr val="FFFFFF"/>
        </a:solidFill>
        <a:ln w="12700">
          <a:solidFill>
            <a:srgbClr val="993366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Des Moines Annual Precipitation (inches)</a:t>
            </a:r>
          </a:p>
        </c:rich>
      </c:tx>
      <c:layout>
        <c:manualLayout>
          <c:xMode val="edge"/>
          <c:yMode val="edge"/>
          <c:x val="0.130555555555556"/>
          <c:y val="0.0231481481481481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88888888888889"/>
          <c:y val="0.342592592592593"/>
          <c:w val="0.880555555555555"/>
          <c:h val="0.486111111111111"/>
        </c:manualLayout>
      </c:layout>
      <c:lineChart>
        <c:grouping val="standard"/>
        <c:varyColors val="0"/>
        <c:ser>
          <c:idx val="0"/>
          <c:order val="0"/>
          <c:tx>
            <c:v>Des Moines Precipitation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trendline>
            <c:trendlineType val="linear"/>
            <c:dispRSqr val="0"/>
            <c:dispEq val="0"/>
          </c:trendline>
          <c:trendline>
            <c:spPr>
              <a:ln w="25400"/>
            </c:spPr>
            <c:trendlineType val="linear"/>
            <c:dispRSqr val="0"/>
            <c:dispEq val="0"/>
          </c:trendline>
          <c:cat>
            <c:numRef>
              <c:f>'My first worksheet'!$A$8:$A$127</c:f>
              <c:numCache>
                <c:formatCode>General</c:formatCode>
                <c:ptCount val="120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</c:numCache>
            </c:numRef>
          </c:cat>
          <c:val>
            <c:numRef>
              <c:f>'My first worksheet'!$N$8:$N$127</c:f>
              <c:numCache>
                <c:formatCode>General</c:formatCode>
                <c:ptCount val="120"/>
                <c:pt idx="3">
                  <c:v>27.12</c:v>
                </c:pt>
                <c:pt idx="4">
                  <c:v>21.43</c:v>
                </c:pt>
                <c:pt idx="5">
                  <c:v>27.87</c:v>
                </c:pt>
                <c:pt idx="6">
                  <c:v>39.29</c:v>
                </c:pt>
                <c:pt idx="7">
                  <c:v>28.79</c:v>
                </c:pt>
                <c:pt idx="8">
                  <c:v>30.7</c:v>
                </c:pt>
                <c:pt idx="9">
                  <c:v>30.83</c:v>
                </c:pt>
                <c:pt idx="10">
                  <c:v>42.69</c:v>
                </c:pt>
                <c:pt idx="11">
                  <c:v>21.68</c:v>
                </c:pt>
                <c:pt idx="12">
                  <c:v>45.77</c:v>
                </c:pt>
                <c:pt idx="13">
                  <c:v>33.31</c:v>
                </c:pt>
                <c:pt idx="14">
                  <c:v>30.15</c:v>
                </c:pt>
                <c:pt idx="15">
                  <c:v>40.53</c:v>
                </c:pt>
                <c:pt idx="16">
                  <c:v>31.4</c:v>
                </c:pt>
                <c:pt idx="17">
                  <c:v>35.32</c:v>
                </c:pt>
                <c:pt idx="18">
                  <c:v>38.27</c:v>
                </c:pt>
                <c:pt idx="19">
                  <c:v>37.77</c:v>
                </c:pt>
                <c:pt idx="20">
                  <c:v>20.02</c:v>
                </c:pt>
                <c:pt idx="21">
                  <c:v>33.75</c:v>
                </c:pt>
                <c:pt idx="22">
                  <c:v>33.39</c:v>
                </c:pt>
                <c:pt idx="23">
                  <c:v>30.01</c:v>
                </c:pt>
                <c:pt idx="24">
                  <c:v>39.57</c:v>
                </c:pt>
                <c:pt idx="25">
                  <c:v>39.01</c:v>
                </c:pt>
                <c:pt idx="26">
                  <c:v>24.36</c:v>
                </c:pt>
                <c:pt idx="27">
                  <c:v>30.51</c:v>
                </c:pt>
                <c:pt idx="28">
                  <c:v>30.2</c:v>
                </c:pt>
                <c:pt idx="29">
                  <c:v>42.54</c:v>
                </c:pt>
                <c:pt idx="30">
                  <c:v>32.32</c:v>
                </c:pt>
                <c:pt idx="31">
                  <c:v>35.34</c:v>
                </c:pt>
                <c:pt idx="32">
                  <c:v>38.75</c:v>
                </c:pt>
                <c:pt idx="33">
                  <c:v>32.07</c:v>
                </c:pt>
                <c:pt idx="34">
                  <c:v>30.48</c:v>
                </c:pt>
                <c:pt idx="35">
                  <c:v>28.02</c:v>
                </c:pt>
                <c:pt idx="36">
                  <c:v>34.67</c:v>
                </c:pt>
                <c:pt idx="37">
                  <c:v>26.25</c:v>
                </c:pt>
                <c:pt idx="38">
                  <c:v>41.52</c:v>
                </c:pt>
                <c:pt idx="39">
                  <c:v>32.15</c:v>
                </c:pt>
                <c:pt idx="40">
                  <c:v>21.01</c:v>
                </c:pt>
                <c:pt idx="41">
                  <c:v>39.54</c:v>
                </c:pt>
                <c:pt idx="42">
                  <c:v>30.82</c:v>
                </c:pt>
                <c:pt idx="43">
                  <c:v>21.36</c:v>
                </c:pt>
                <c:pt idx="44">
                  <c:v>26.02</c:v>
                </c:pt>
                <c:pt idx="45">
                  <c:v>39.66</c:v>
                </c:pt>
                <c:pt idx="46">
                  <c:v>28.77</c:v>
                </c:pt>
                <c:pt idx="47">
                  <c:v>28.64</c:v>
                </c:pt>
                <c:pt idx="48">
                  <c:v>29.62</c:v>
                </c:pt>
                <c:pt idx="49">
                  <c:v>30.26</c:v>
                </c:pt>
                <c:pt idx="50">
                  <c:v>32.05</c:v>
                </c:pt>
                <c:pt idx="51">
                  <c:v>40.9</c:v>
                </c:pt>
                <c:pt idx="52">
                  <c:v>39.33</c:v>
                </c:pt>
                <c:pt idx="53">
                  <c:v>36.13</c:v>
                </c:pt>
                <c:pt idx="54">
                  <c:v>38.52</c:v>
                </c:pt>
                <c:pt idx="55">
                  <c:v>39.65</c:v>
                </c:pt>
                <c:pt idx="56">
                  <c:v>36.52</c:v>
                </c:pt>
                <c:pt idx="57">
                  <c:v>47.03</c:v>
                </c:pt>
                <c:pt idx="58">
                  <c:v>31.61</c:v>
                </c:pt>
                <c:pt idx="59">
                  <c:v>26.07</c:v>
                </c:pt>
                <c:pt idx="60">
                  <c:v>28.91</c:v>
                </c:pt>
                <c:pt idx="61">
                  <c:v>38.03</c:v>
                </c:pt>
                <c:pt idx="62">
                  <c:v>31.82</c:v>
                </c:pt>
                <c:pt idx="63">
                  <c:v>20.0</c:v>
                </c:pt>
                <c:pt idx="64">
                  <c:v>36.21</c:v>
                </c:pt>
                <c:pt idx="65">
                  <c:v>21.98</c:v>
                </c:pt>
                <c:pt idx="66">
                  <c:v>17.07</c:v>
                </c:pt>
                <c:pt idx="67">
                  <c:v>28.28</c:v>
                </c:pt>
                <c:pt idx="68">
                  <c:v>28.84</c:v>
                </c:pt>
                <c:pt idx="69">
                  <c:v>36.31</c:v>
                </c:pt>
                <c:pt idx="70">
                  <c:v>35.2</c:v>
                </c:pt>
                <c:pt idx="71">
                  <c:v>42.88</c:v>
                </c:pt>
                <c:pt idx="72">
                  <c:v>27.04</c:v>
                </c:pt>
                <c:pt idx="73">
                  <c:v>28.32</c:v>
                </c:pt>
                <c:pt idx="74">
                  <c:v>28.42</c:v>
                </c:pt>
                <c:pt idx="75">
                  <c:v>33.96</c:v>
                </c:pt>
                <c:pt idx="76">
                  <c:v>21.85</c:v>
                </c:pt>
                <c:pt idx="77">
                  <c:v>21.82</c:v>
                </c:pt>
                <c:pt idx="78">
                  <c:v>28.31</c:v>
                </c:pt>
                <c:pt idx="79">
                  <c:v>32.43</c:v>
                </c:pt>
                <c:pt idx="80">
                  <c:v>33.63</c:v>
                </c:pt>
                <c:pt idx="81">
                  <c:v>28.32</c:v>
                </c:pt>
                <c:pt idx="82">
                  <c:v>36.02</c:v>
                </c:pt>
                <c:pt idx="83">
                  <c:v>45.18</c:v>
                </c:pt>
                <c:pt idx="84">
                  <c:v>35.67</c:v>
                </c:pt>
                <c:pt idx="85">
                  <c:v>31.61</c:v>
                </c:pt>
                <c:pt idx="86">
                  <c:v>30.01</c:v>
                </c:pt>
                <c:pt idx="87">
                  <c:v>37.15</c:v>
                </c:pt>
                <c:pt idx="88">
                  <c:v>31.36</c:v>
                </c:pt>
                <c:pt idx="89">
                  <c:v>31.84</c:v>
                </c:pt>
                <c:pt idx="90">
                  <c:v>25.09</c:v>
                </c:pt>
                <c:pt idx="91">
                  <c:v>31.3</c:v>
                </c:pt>
                <c:pt idx="92">
                  <c:v>44.8</c:v>
                </c:pt>
                <c:pt idx="93">
                  <c:v>41.17</c:v>
                </c:pt>
                <c:pt idx="94">
                  <c:v>41.78</c:v>
                </c:pt>
                <c:pt idx="95">
                  <c:v>28.5</c:v>
                </c:pt>
                <c:pt idx="96">
                  <c:v>42.58</c:v>
                </c:pt>
                <c:pt idx="97">
                  <c:v>36.97</c:v>
                </c:pt>
                <c:pt idx="98">
                  <c:v>21.99</c:v>
                </c:pt>
                <c:pt idx="99">
                  <c:v>29.14</c:v>
                </c:pt>
                <c:pt idx="100">
                  <c:v>43.93</c:v>
                </c:pt>
                <c:pt idx="101">
                  <c:v>39.77</c:v>
                </c:pt>
                <c:pt idx="102">
                  <c:v>33.51</c:v>
                </c:pt>
                <c:pt idx="103">
                  <c:v>55.88</c:v>
                </c:pt>
                <c:pt idx="104">
                  <c:v>28.2</c:v>
                </c:pt>
                <c:pt idx="105">
                  <c:v>31.74</c:v>
                </c:pt>
                <c:pt idx="106">
                  <c:v>27.15</c:v>
                </c:pt>
                <c:pt idx="107">
                  <c:v>28.53</c:v>
                </c:pt>
                <c:pt idx="108">
                  <c:v>37.7</c:v>
                </c:pt>
                <c:pt idx="109">
                  <c:v>27.15</c:v>
                </c:pt>
                <c:pt idx="110">
                  <c:v>26.14</c:v>
                </c:pt>
                <c:pt idx="111">
                  <c:v>29.76</c:v>
                </c:pt>
                <c:pt idx="112">
                  <c:v>29.25</c:v>
                </c:pt>
                <c:pt idx="113">
                  <c:v>31.57</c:v>
                </c:pt>
                <c:pt idx="114">
                  <c:v>33.8</c:v>
                </c:pt>
                <c:pt idx="115">
                  <c:v>28.05</c:v>
                </c:pt>
                <c:pt idx="116">
                  <c:v>33.38</c:v>
                </c:pt>
                <c:pt idx="117">
                  <c:v>41.71</c:v>
                </c:pt>
                <c:pt idx="118">
                  <c:v>49.43</c:v>
                </c:pt>
                <c:pt idx="119">
                  <c:v>38.81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068600"/>
        <c:axId val="508071832"/>
      </c:lineChart>
      <c:catAx>
        <c:axId val="50806860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08071832"/>
        <c:crosses val="autoZero"/>
        <c:auto val="0"/>
        <c:lblAlgn val="ctr"/>
        <c:lblOffset val="100"/>
        <c:tickLblSkip val="20"/>
        <c:tickMarkSkip val="10"/>
        <c:noMultiLvlLbl val="0"/>
      </c:catAx>
      <c:valAx>
        <c:axId val="50807183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in"/>
        <c:min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080686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4000" dirty="0"/>
              <a:t>Des Moines Annual Precipitation (inches)</a:t>
            </a:r>
          </a:p>
        </c:rich>
      </c:tx>
      <c:layout>
        <c:manualLayout>
          <c:xMode val="edge"/>
          <c:yMode val="edge"/>
          <c:x val="0.147222222222222"/>
          <c:y val="0.00102431886279701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75"/>
          <c:y val="0.349229844610132"/>
          <c:w val="0.880555555555555"/>
          <c:h val="0.486111111111111"/>
        </c:manualLayout>
      </c:layout>
      <c:lineChart>
        <c:grouping val="standard"/>
        <c:varyColors val="0"/>
        <c:ser>
          <c:idx val="0"/>
          <c:order val="0"/>
          <c:tx>
            <c:v>Des Moines Precipitation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trendline>
            <c:trendlineType val="linear"/>
            <c:dispRSqr val="0"/>
            <c:dispEq val="0"/>
          </c:trendline>
          <c:trendline>
            <c:spPr>
              <a:ln w="25400"/>
            </c:spPr>
            <c:trendlineType val="linear"/>
            <c:dispRSqr val="0"/>
            <c:dispEq val="0"/>
          </c:trendline>
          <c:cat>
            <c:numRef>
              <c:f>'My first worksheet'!$A$8:$A$127</c:f>
              <c:numCache>
                <c:formatCode>General</c:formatCode>
                <c:ptCount val="120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</c:numCache>
            </c:numRef>
          </c:cat>
          <c:val>
            <c:numRef>
              <c:f>'My first worksheet'!$N$8:$N$127</c:f>
              <c:numCache>
                <c:formatCode>General</c:formatCode>
                <c:ptCount val="120"/>
                <c:pt idx="3">
                  <c:v>27.12</c:v>
                </c:pt>
                <c:pt idx="4">
                  <c:v>21.43</c:v>
                </c:pt>
                <c:pt idx="5">
                  <c:v>27.87</c:v>
                </c:pt>
                <c:pt idx="6">
                  <c:v>39.29</c:v>
                </c:pt>
                <c:pt idx="7">
                  <c:v>28.79</c:v>
                </c:pt>
                <c:pt idx="8">
                  <c:v>30.7</c:v>
                </c:pt>
                <c:pt idx="9">
                  <c:v>30.83</c:v>
                </c:pt>
                <c:pt idx="10">
                  <c:v>42.69</c:v>
                </c:pt>
                <c:pt idx="11">
                  <c:v>21.68</c:v>
                </c:pt>
                <c:pt idx="12">
                  <c:v>45.77</c:v>
                </c:pt>
                <c:pt idx="13">
                  <c:v>33.31</c:v>
                </c:pt>
                <c:pt idx="14">
                  <c:v>30.15</c:v>
                </c:pt>
                <c:pt idx="15">
                  <c:v>40.53</c:v>
                </c:pt>
                <c:pt idx="16">
                  <c:v>31.4</c:v>
                </c:pt>
                <c:pt idx="17">
                  <c:v>35.32</c:v>
                </c:pt>
                <c:pt idx="18">
                  <c:v>38.27</c:v>
                </c:pt>
                <c:pt idx="19">
                  <c:v>37.77</c:v>
                </c:pt>
                <c:pt idx="20">
                  <c:v>20.02</c:v>
                </c:pt>
                <c:pt idx="21">
                  <c:v>33.75</c:v>
                </c:pt>
                <c:pt idx="22">
                  <c:v>33.39</c:v>
                </c:pt>
                <c:pt idx="23">
                  <c:v>30.01</c:v>
                </c:pt>
                <c:pt idx="24">
                  <c:v>39.57</c:v>
                </c:pt>
                <c:pt idx="25">
                  <c:v>39.01</c:v>
                </c:pt>
                <c:pt idx="26">
                  <c:v>24.36</c:v>
                </c:pt>
                <c:pt idx="27">
                  <c:v>30.51</c:v>
                </c:pt>
                <c:pt idx="28">
                  <c:v>30.2</c:v>
                </c:pt>
                <c:pt idx="29">
                  <c:v>42.54</c:v>
                </c:pt>
                <c:pt idx="30">
                  <c:v>32.32</c:v>
                </c:pt>
                <c:pt idx="31">
                  <c:v>35.34</c:v>
                </c:pt>
                <c:pt idx="32">
                  <c:v>38.75</c:v>
                </c:pt>
                <c:pt idx="33">
                  <c:v>32.07</c:v>
                </c:pt>
                <c:pt idx="34">
                  <c:v>30.48</c:v>
                </c:pt>
                <c:pt idx="35">
                  <c:v>28.02</c:v>
                </c:pt>
                <c:pt idx="36">
                  <c:v>34.67</c:v>
                </c:pt>
                <c:pt idx="37">
                  <c:v>26.25</c:v>
                </c:pt>
                <c:pt idx="38">
                  <c:v>41.52</c:v>
                </c:pt>
                <c:pt idx="39">
                  <c:v>32.15</c:v>
                </c:pt>
                <c:pt idx="40">
                  <c:v>21.01</c:v>
                </c:pt>
                <c:pt idx="41">
                  <c:v>39.54</c:v>
                </c:pt>
                <c:pt idx="42">
                  <c:v>30.82</c:v>
                </c:pt>
                <c:pt idx="43">
                  <c:v>21.36</c:v>
                </c:pt>
                <c:pt idx="44">
                  <c:v>26.02</c:v>
                </c:pt>
                <c:pt idx="45">
                  <c:v>39.66</c:v>
                </c:pt>
                <c:pt idx="46">
                  <c:v>28.77</c:v>
                </c:pt>
                <c:pt idx="47">
                  <c:v>28.64</c:v>
                </c:pt>
                <c:pt idx="48">
                  <c:v>29.62</c:v>
                </c:pt>
                <c:pt idx="49">
                  <c:v>30.26</c:v>
                </c:pt>
                <c:pt idx="50">
                  <c:v>32.05</c:v>
                </c:pt>
                <c:pt idx="51">
                  <c:v>40.9</c:v>
                </c:pt>
                <c:pt idx="52">
                  <c:v>39.33</c:v>
                </c:pt>
                <c:pt idx="53">
                  <c:v>36.13</c:v>
                </c:pt>
                <c:pt idx="54">
                  <c:v>38.52</c:v>
                </c:pt>
                <c:pt idx="55">
                  <c:v>39.65</c:v>
                </c:pt>
                <c:pt idx="56">
                  <c:v>36.52</c:v>
                </c:pt>
                <c:pt idx="57">
                  <c:v>47.03</c:v>
                </c:pt>
                <c:pt idx="58">
                  <c:v>31.61</c:v>
                </c:pt>
                <c:pt idx="59">
                  <c:v>26.07</c:v>
                </c:pt>
                <c:pt idx="60">
                  <c:v>28.91</c:v>
                </c:pt>
                <c:pt idx="61">
                  <c:v>38.03</c:v>
                </c:pt>
                <c:pt idx="62">
                  <c:v>31.82</c:v>
                </c:pt>
                <c:pt idx="63">
                  <c:v>20.0</c:v>
                </c:pt>
                <c:pt idx="64">
                  <c:v>36.21</c:v>
                </c:pt>
                <c:pt idx="65">
                  <c:v>21.98</c:v>
                </c:pt>
                <c:pt idx="66">
                  <c:v>17.07</c:v>
                </c:pt>
                <c:pt idx="67">
                  <c:v>28.28</c:v>
                </c:pt>
                <c:pt idx="68">
                  <c:v>28.84</c:v>
                </c:pt>
                <c:pt idx="69">
                  <c:v>36.31</c:v>
                </c:pt>
                <c:pt idx="70">
                  <c:v>35.2</c:v>
                </c:pt>
                <c:pt idx="71">
                  <c:v>42.88</c:v>
                </c:pt>
                <c:pt idx="72">
                  <c:v>27.04</c:v>
                </c:pt>
                <c:pt idx="73">
                  <c:v>28.32</c:v>
                </c:pt>
                <c:pt idx="74">
                  <c:v>28.42</c:v>
                </c:pt>
                <c:pt idx="75">
                  <c:v>33.96</c:v>
                </c:pt>
                <c:pt idx="76">
                  <c:v>21.85</c:v>
                </c:pt>
                <c:pt idx="77">
                  <c:v>21.82</c:v>
                </c:pt>
                <c:pt idx="78">
                  <c:v>28.31</c:v>
                </c:pt>
                <c:pt idx="79">
                  <c:v>32.43</c:v>
                </c:pt>
                <c:pt idx="80">
                  <c:v>33.63</c:v>
                </c:pt>
                <c:pt idx="81">
                  <c:v>28.32</c:v>
                </c:pt>
                <c:pt idx="82">
                  <c:v>36.02</c:v>
                </c:pt>
                <c:pt idx="83">
                  <c:v>45.18</c:v>
                </c:pt>
                <c:pt idx="84">
                  <c:v>35.67</c:v>
                </c:pt>
                <c:pt idx="85">
                  <c:v>31.61</c:v>
                </c:pt>
                <c:pt idx="86">
                  <c:v>30.01</c:v>
                </c:pt>
                <c:pt idx="87">
                  <c:v>37.15</c:v>
                </c:pt>
                <c:pt idx="88">
                  <c:v>31.36</c:v>
                </c:pt>
                <c:pt idx="89">
                  <c:v>31.84</c:v>
                </c:pt>
                <c:pt idx="90">
                  <c:v>25.09</c:v>
                </c:pt>
                <c:pt idx="91">
                  <c:v>31.3</c:v>
                </c:pt>
                <c:pt idx="92">
                  <c:v>44.8</c:v>
                </c:pt>
                <c:pt idx="93">
                  <c:v>41.17</c:v>
                </c:pt>
                <c:pt idx="94">
                  <c:v>41.78</c:v>
                </c:pt>
                <c:pt idx="95">
                  <c:v>28.5</c:v>
                </c:pt>
                <c:pt idx="96">
                  <c:v>42.58</c:v>
                </c:pt>
                <c:pt idx="97">
                  <c:v>36.97</c:v>
                </c:pt>
                <c:pt idx="98">
                  <c:v>21.99</c:v>
                </c:pt>
                <c:pt idx="99">
                  <c:v>29.14</c:v>
                </c:pt>
                <c:pt idx="100">
                  <c:v>43.93</c:v>
                </c:pt>
                <c:pt idx="101">
                  <c:v>39.77</c:v>
                </c:pt>
                <c:pt idx="102">
                  <c:v>33.51</c:v>
                </c:pt>
                <c:pt idx="103">
                  <c:v>55.88</c:v>
                </c:pt>
                <c:pt idx="104">
                  <c:v>28.2</c:v>
                </c:pt>
                <c:pt idx="105">
                  <c:v>31.74</c:v>
                </c:pt>
                <c:pt idx="106">
                  <c:v>27.15</c:v>
                </c:pt>
                <c:pt idx="107">
                  <c:v>28.53</c:v>
                </c:pt>
                <c:pt idx="108">
                  <c:v>37.7</c:v>
                </c:pt>
                <c:pt idx="109">
                  <c:v>27.15</c:v>
                </c:pt>
                <c:pt idx="110">
                  <c:v>26.14</c:v>
                </c:pt>
                <c:pt idx="111">
                  <c:v>29.76</c:v>
                </c:pt>
                <c:pt idx="112">
                  <c:v>29.25</c:v>
                </c:pt>
                <c:pt idx="113">
                  <c:v>31.57</c:v>
                </c:pt>
                <c:pt idx="114">
                  <c:v>33.8</c:v>
                </c:pt>
                <c:pt idx="115">
                  <c:v>28.05</c:v>
                </c:pt>
                <c:pt idx="116">
                  <c:v>33.38</c:v>
                </c:pt>
                <c:pt idx="117">
                  <c:v>41.71</c:v>
                </c:pt>
                <c:pt idx="118">
                  <c:v>49.43</c:v>
                </c:pt>
                <c:pt idx="119">
                  <c:v>38.81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108936"/>
        <c:axId val="508112168"/>
      </c:lineChart>
      <c:catAx>
        <c:axId val="5081089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08112168"/>
        <c:crosses val="autoZero"/>
        <c:auto val="0"/>
        <c:lblAlgn val="ctr"/>
        <c:lblOffset val="100"/>
        <c:tickLblSkip val="20"/>
        <c:tickMarkSkip val="10"/>
        <c:noMultiLvlLbl val="0"/>
      </c:catAx>
      <c:valAx>
        <c:axId val="50811216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in"/>
        <c:min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081089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/>
              <a:t>Des Moines Precipitation </a:t>
            </a:r>
          </a:p>
          <a:p>
            <a:pPr>
              <a:defRPr/>
            </a:pPr>
            <a:r>
              <a:rPr lang="en-US" sz="1400"/>
              <a:t>Days per Year</a:t>
            </a:r>
            <a:r>
              <a:rPr lang="en-US" sz="1400" baseline="0"/>
              <a:t> </a:t>
            </a:r>
            <a:r>
              <a:rPr lang="en-US" sz="1400"/>
              <a:t>with More than 1.25 inches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rendline>
            <c:trendlineType val="linear"/>
            <c:dispRSqr val="0"/>
            <c:dispEq val="0"/>
          </c:trendline>
          <c:xVal>
            <c:numRef>
              <c:f>Sheet1!$A$5:$A$125</c:f>
              <c:numCache>
                <c:formatCode>General</c:formatCode>
                <c:ptCount val="121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  <c:pt idx="120">
                  <c:v>2010.0</c:v>
                </c:pt>
              </c:numCache>
            </c:numRef>
          </c:xVal>
          <c:yVal>
            <c:numRef>
              <c:f>Sheet1!$B$5:$B$125</c:f>
              <c:numCache>
                <c:formatCode>General</c:formatCode>
                <c:ptCount val="121"/>
                <c:pt idx="3">
                  <c:v>3.0</c:v>
                </c:pt>
                <c:pt idx="4">
                  <c:v>1.0</c:v>
                </c:pt>
                <c:pt idx="5">
                  <c:v>5.0</c:v>
                </c:pt>
                <c:pt idx="6">
                  <c:v>7.0</c:v>
                </c:pt>
                <c:pt idx="7">
                  <c:v>2.0</c:v>
                </c:pt>
                <c:pt idx="8">
                  <c:v>2.0</c:v>
                </c:pt>
                <c:pt idx="9">
                  <c:v>1.0</c:v>
                </c:pt>
                <c:pt idx="10">
                  <c:v>9.0</c:v>
                </c:pt>
                <c:pt idx="11">
                  <c:v>1.0</c:v>
                </c:pt>
                <c:pt idx="12">
                  <c:v>6.0</c:v>
                </c:pt>
                <c:pt idx="13">
                  <c:v>7.0</c:v>
                </c:pt>
                <c:pt idx="14">
                  <c:v>4.0</c:v>
                </c:pt>
                <c:pt idx="15">
                  <c:v>6.0</c:v>
                </c:pt>
                <c:pt idx="16">
                  <c:v>2.0</c:v>
                </c:pt>
                <c:pt idx="17">
                  <c:v>4.0</c:v>
                </c:pt>
                <c:pt idx="18">
                  <c:v>4.0</c:v>
                </c:pt>
                <c:pt idx="19">
                  <c:v>3.0</c:v>
                </c:pt>
                <c:pt idx="20">
                  <c:v>2.0</c:v>
                </c:pt>
                <c:pt idx="21">
                  <c:v>5.0</c:v>
                </c:pt>
                <c:pt idx="22">
                  <c:v>4.0</c:v>
                </c:pt>
                <c:pt idx="23">
                  <c:v>4.0</c:v>
                </c:pt>
                <c:pt idx="24">
                  <c:v>9.0</c:v>
                </c:pt>
                <c:pt idx="25">
                  <c:v>4.0</c:v>
                </c:pt>
                <c:pt idx="26">
                  <c:v>2.0</c:v>
                </c:pt>
                <c:pt idx="27">
                  <c:v>3.0</c:v>
                </c:pt>
                <c:pt idx="28">
                  <c:v>6.0</c:v>
                </c:pt>
                <c:pt idx="29">
                  <c:v>8.0</c:v>
                </c:pt>
                <c:pt idx="30">
                  <c:v>4.0</c:v>
                </c:pt>
                <c:pt idx="31">
                  <c:v>5.0</c:v>
                </c:pt>
                <c:pt idx="32">
                  <c:v>7.0</c:v>
                </c:pt>
                <c:pt idx="33">
                  <c:v>3.0</c:v>
                </c:pt>
                <c:pt idx="34">
                  <c:v>2.0</c:v>
                </c:pt>
                <c:pt idx="35">
                  <c:v>4.0</c:v>
                </c:pt>
                <c:pt idx="36">
                  <c:v>7.0</c:v>
                </c:pt>
                <c:pt idx="37">
                  <c:v>1.0</c:v>
                </c:pt>
                <c:pt idx="38">
                  <c:v>5.0</c:v>
                </c:pt>
                <c:pt idx="39">
                  <c:v>1.0</c:v>
                </c:pt>
                <c:pt idx="40">
                  <c:v>2.0</c:v>
                </c:pt>
                <c:pt idx="41">
                  <c:v>7.0</c:v>
                </c:pt>
                <c:pt idx="42">
                  <c:v>4.0</c:v>
                </c:pt>
                <c:pt idx="43">
                  <c:v>2.0</c:v>
                </c:pt>
                <c:pt idx="44">
                  <c:v>1.0</c:v>
                </c:pt>
                <c:pt idx="45">
                  <c:v>7.0</c:v>
                </c:pt>
                <c:pt idx="46">
                  <c:v>3.0</c:v>
                </c:pt>
                <c:pt idx="47">
                  <c:v>2.0</c:v>
                </c:pt>
                <c:pt idx="48">
                  <c:v>4.0</c:v>
                </c:pt>
                <c:pt idx="49">
                  <c:v>5.0</c:v>
                </c:pt>
                <c:pt idx="50">
                  <c:v>4.0</c:v>
                </c:pt>
                <c:pt idx="51">
                  <c:v>8.0</c:v>
                </c:pt>
                <c:pt idx="52">
                  <c:v>7.0</c:v>
                </c:pt>
                <c:pt idx="53">
                  <c:v>7.0</c:v>
                </c:pt>
                <c:pt idx="54">
                  <c:v>6.0</c:v>
                </c:pt>
                <c:pt idx="55">
                  <c:v>4.0</c:v>
                </c:pt>
                <c:pt idx="56">
                  <c:v>5.0</c:v>
                </c:pt>
                <c:pt idx="57">
                  <c:v>8.0</c:v>
                </c:pt>
                <c:pt idx="58">
                  <c:v>5.0</c:v>
                </c:pt>
                <c:pt idx="59">
                  <c:v>0.0</c:v>
                </c:pt>
                <c:pt idx="60">
                  <c:v>4.0</c:v>
                </c:pt>
                <c:pt idx="61">
                  <c:v>3.0</c:v>
                </c:pt>
                <c:pt idx="62">
                  <c:v>5.0</c:v>
                </c:pt>
                <c:pt idx="63">
                  <c:v>3.0</c:v>
                </c:pt>
                <c:pt idx="64">
                  <c:v>4.0</c:v>
                </c:pt>
                <c:pt idx="65">
                  <c:v>2.0</c:v>
                </c:pt>
                <c:pt idx="66">
                  <c:v>0.0</c:v>
                </c:pt>
                <c:pt idx="67">
                  <c:v>0.0</c:v>
                </c:pt>
                <c:pt idx="68">
                  <c:v>7.0</c:v>
                </c:pt>
                <c:pt idx="69">
                  <c:v>4.0</c:v>
                </c:pt>
                <c:pt idx="70">
                  <c:v>6.0</c:v>
                </c:pt>
                <c:pt idx="71">
                  <c:v>9.0</c:v>
                </c:pt>
                <c:pt idx="72">
                  <c:v>3.0</c:v>
                </c:pt>
                <c:pt idx="73">
                  <c:v>3.0</c:v>
                </c:pt>
                <c:pt idx="74">
                  <c:v>3.0</c:v>
                </c:pt>
                <c:pt idx="75">
                  <c:v>2.0</c:v>
                </c:pt>
                <c:pt idx="76">
                  <c:v>2.0</c:v>
                </c:pt>
                <c:pt idx="77">
                  <c:v>3.0</c:v>
                </c:pt>
                <c:pt idx="78">
                  <c:v>4.0</c:v>
                </c:pt>
                <c:pt idx="79">
                  <c:v>5.0</c:v>
                </c:pt>
                <c:pt idx="80">
                  <c:v>6.0</c:v>
                </c:pt>
                <c:pt idx="81">
                  <c:v>4.0</c:v>
                </c:pt>
                <c:pt idx="82">
                  <c:v>6.0</c:v>
                </c:pt>
                <c:pt idx="83">
                  <c:v>10.0</c:v>
                </c:pt>
                <c:pt idx="84">
                  <c:v>3.0</c:v>
                </c:pt>
                <c:pt idx="85">
                  <c:v>3.0</c:v>
                </c:pt>
                <c:pt idx="86">
                  <c:v>8.0</c:v>
                </c:pt>
                <c:pt idx="87">
                  <c:v>4.0</c:v>
                </c:pt>
                <c:pt idx="88">
                  <c:v>4.0</c:v>
                </c:pt>
                <c:pt idx="89">
                  <c:v>3.0</c:v>
                </c:pt>
                <c:pt idx="90">
                  <c:v>2.0</c:v>
                </c:pt>
                <c:pt idx="91">
                  <c:v>3.0</c:v>
                </c:pt>
                <c:pt idx="92">
                  <c:v>9.0</c:v>
                </c:pt>
                <c:pt idx="93">
                  <c:v>4.0</c:v>
                </c:pt>
                <c:pt idx="94">
                  <c:v>7.0</c:v>
                </c:pt>
                <c:pt idx="95">
                  <c:v>4.0</c:v>
                </c:pt>
                <c:pt idx="96">
                  <c:v>6.0</c:v>
                </c:pt>
                <c:pt idx="97">
                  <c:v>8.0</c:v>
                </c:pt>
                <c:pt idx="98">
                  <c:v>5.0</c:v>
                </c:pt>
                <c:pt idx="99">
                  <c:v>6.0</c:v>
                </c:pt>
                <c:pt idx="100">
                  <c:v>6.0</c:v>
                </c:pt>
                <c:pt idx="101">
                  <c:v>5.0</c:v>
                </c:pt>
                <c:pt idx="102">
                  <c:v>4.0</c:v>
                </c:pt>
                <c:pt idx="103">
                  <c:v>9.0</c:v>
                </c:pt>
                <c:pt idx="104">
                  <c:v>2.0</c:v>
                </c:pt>
                <c:pt idx="105">
                  <c:v>3.0</c:v>
                </c:pt>
                <c:pt idx="106">
                  <c:v>5.0</c:v>
                </c:pt>
                <c:pt idx="107">
                  <c:v>4.0</c:v>
                </c:pt>
                <c:pt idx="108">
                  <c:v>6.0</c:v>
                </c:pt>
                <c:pt idx="109">
                  <c:v>2.0</c:v>
                </c:pt>
                <c:pt idx="110">
                  <c:v>3.0</c:v>
                </c:pt>
                <c:pt idx="111">
                  <c:v>2.0</c:v>
                </c:pt>
                <c:pt idx="112">
                  <c:v>8.0</c:v>
                </c:pt>
                <c:pt idx="113">
                  <c:v>4.0</c:v>
                </c:pt>
                <c:pt idx="114">
                  <c:v>4.0</c:v>
                </c:pt>
                <c:pt idx="115">
                  <c:v>5.0</c:v>
                </c:pt>
                <c:pt idx="116">
                  <c:v>4.0</c:v>
                </c:pt>
                <c:pt idx="117">
                  <c:v>10.0</c:v>
                </c:pt>
                <c:pt idx="118">
                  <c:v>9.0</c:v>
                </c:pt>
                <c:pt idx="119">
                  <c:v>3.0</c:v>
                </c:pt>
                <c:pt idx="120">
                  <c:v>11.0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172024"/>
        <c:axId val="508174920"/>
      </c:scatterChart>
      <c:valAx>
        <c:axId val="508172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8174920"/>
        <c:crosses val="autoZero"/>
        <c:crossBetween val="midCat"/>
      </c:valAx>
      <c:valAx>
        <c:axId val="508174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81720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0.20528</cdr:x>
      <cdr:y>0.67054</cdr:y>
    </cdr:from>
    <cdr:to>
      <cdr:x>0.35363</cdr:x>
      <cdr:y>0.70863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15577" y="4625584"/>
          <a:ext cx="1345176" cy="26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1100" b="1"/>
            <a:t>b=0.033</a:t>
          </a:r>
          <a:r>
            <a:rPr lang="en-US" sz="1100" b="1" baseline="0"/>
            <a:t> bu/ac/year</a:t>
          </a:r>
          <a:endParaRPr lang="en-US" sz="1100" b="1"/>
        </a:p>
      </cdr:txBody>
    </cdr:sp>
  </cdr:relSizeAnchor>
  <cdr:relSizeAnchor xmlns:cdr="http://schemas.openxmlformats.org/drawingml/2006/chartDrawing">
    <cdr:from>
      <cdr:x>0.40466</cdr:x>
      <cdr:y>0.59798</cdr:y>
    </cdr:from>
    <cdr:to>
      <cdr:x>0.55226</cdr:x>
      <cdr:y>0.63607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713744" y="4119532"/>
          <a:ext cx="1345176" cy="26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/>
            <a:t>b=1.066</a:t>
          </a:r>
          <a:r>
            <a:rPr lang="en-US" sz="1100" b="1" baseline="0"/>
            <a:t> bu/ac/year</a:t>
          </a:r>
          <a:endParaRPr lang="en-US" sz="1100" b="1"/>
        </a:p>
      </cdr:txBody>
    </cdr:sp>
  </cdr:relSizeAnchor>
  <cdr:relSizeAnchor xmlns:cdr="http://schemas.openxmlformats.org/drawingml/2006/chartDrawing">
    <cdr:from>
      <cdr:x>0.86206</cdr:x>
      <cdr:y>0.05107</cdr:y>
    </cdr:from>
    <cdr:to>
      <cdr:x>0.92991</cdr:x>
      <cdr:y>0.28501</cdr:y>
    </cdr:to>
    <cdr:sp macro="" textlink="">
      <cdr:nvSpPr>
        <cdr:cNvPr id="7" name="Straight Connector 6"/>
        <cdr:cNvSpPr/>
      </cdr:nvSpPr>
      <cdr:spPr>
        <a:xfrm xmlns:a="http://schemas.openxmlformats.org/drawingml/2006/main" rot="5400000" flipH="1" flipV="1">
          <a:off x="7315202" y="262466"/>
          <a:ext cx="575735" cy="1202268"/>
        </a:xfrm>
        <a:prstGeom xmlns:a="http://schemas.openxmlformats.org/drawingml/2006/main" prst="line">
          <a:avLst/>
        </a:prstGeom>
        <a:ln xmlns:a="http://schemas.openxmlformats.org/drawingml/2006/main"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0.25143</cdr:x>
      <cdr:y>0.32208</cdr:y>
    </cdr:from>
    <cdr:to>
      <cdr:x>0.65453</cdr:x>
      <cdr:y>0.5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133601" y="1655233"/>
          <a:ext cx="342053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3600" dirty="0" smtClean="0">
              <a:solidFill>
                <a:srgbClr val="FF0000"/>
              </a:solidFill>
            </a:rPr>
            <a:t>2 </a:t>
          </a:r>
          <a:r>
            <a:rPr lang="en-US" sz="3600" dirty="0" err="1" smtClean="0">
              <a:solidFill>
                <a:srgbClr val="FF0000"/>
              </a:solidFill>
            </a:rPr>
            <a:t>bu</a:t>
          </a:r>
          <a:r>
            <a:rPr lang="en-US" sz="3600" dirty="0" smtClean="0">
              <a:solidFill>
                <a:srgbClr val="FF0000"/>
              </a:solidFill>
            </a:rPr>
            <a:t>/acre/year</a:t>
          </a:r>
          <a:endParaRPr lang="en-US" sz="3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0.3093</cdr:x>
      <cdr:y>0.14333</cdr:y>
    </cdr:from>
    <cdr:to>
      <cdr:x>0.57471</cdr:x>
      <cdr:y>0.32125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624668" y="736599"/>
          <a:ext cx="225213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3600" dirty="0" smtClean="0">
              <a:solidFill>
                <a:srgbClr val="FF0000"/>
              </a:solidFill>
            </a:rPr>
            <a:t>3 </a:t>
          </a:r>
          <a:r>
            <a:rPr lang="en-US" sz="3600" dirty="0" err="1" smtClean="0">
              <a:solidFill>
                <a:srgbClr val="FF0000"/>
              </a:solidFill>
            </a:rPr>
            <a:t>bu</a:t>
          </a:r>
          <a:r>
            <a:rPr lang="en-US" sz="3600" dirty="0" smtClean="0">
              <a:solidFill>
                <a:srgbClr val="FF0000"/>
              </a:solidFill>
            </a:rPr>
            <a:t>/acre/year</a:t>
          </a:r>
          <a:endParaRPr lang="en-US" sz="3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0.62859</cdr:x>
      <cdr:y>0.43657</cdr:y>
    </cdr:from>
    <cdr:to>
      <cdr:x>0.69643</cdr:x>
      <cdr:y>0.5</cdr:y>
    </cdr:to>
    <cdr:sp macro="" textlink="">
      <cdr:nvSpPr>
        <cdr:cNvPr id="11" name="Straight Arrow Connector 10"/>
        <cdr:cNvSpPr/>
      </cdr:nvSpPr>
      <cdr:spPr>
        <a:xfrm xmlns:a="http://schemas.openxmlformats.org/drawingml/2006/main">
          <a:off x="5334002" y="2243666"/>
          <a:ext cx="575734" cy="325967"/>
        </a:xfrm>
        <a:prstGeom xmlns:a="http://schemas.openxmlformats.org/drawingml/2006/main" prst="straightConnector1">
          <a:avLst/>
        </a:prstGeom>
        <a:ln xmlns:a="http://schemas.openxmlformats.org/drawingml/2006/main" w="57150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0.68047</cdr:x>
      <cdr:y>0.1598</cdr:y>
    </cdr:from>
    <cdr:to>
      <cdr:x>0.89199</cdr:x>
      <cdr:y>0.21911</cdr:y>
    </cdr:to>
    <cdr:sp macro="" textlink="">
      <cdr:nvSpPr>
        <cdr:cNvPr id="13" name="Straight Arrow Connector 12"/>
        <cdr:cNvSpPr/>
      </cdr:nvSpPr>
      <cdr:spPr>
        <a:xfrm xmlns:a="http://schemas.openxmlformats.org/drawingml/2006/main" flipV="1">
          <a:off x="5774269" y="821266"/>
          <a:ext cx="1794933" cy="304800"/>
        </a:xfrm>
        <a:prstGeom xmlns:a="http://schemas.openxmlformats.org/drawingml/2006/main" prst="straightConnector1">
          <a:avLst/>
        </a:prstGeom>
        <a:ln xmlns:a="http://schemas.openxmlformats.org/drawingml/2006/main" w="57150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0.13333</cdr:x>
      <cdr:y>0.68732</cdr:y>
    </cdr:from>
    <cdr:to>
      <cdr:x>0.20556</cdr:x>
      <cdr:y>0.75811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3945466"/>
          <a:ext cx="66040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31.9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0.87072</cdr:x>
      <cdr:y>0.69027</cdr:y>
    </cdr:from>
    <cdr:to>
      <cdr:x>0.93381</cdr:x>
      <cdr:y>0.76991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61870" y="3962401"/>
          <a:ext cx="576892" cy="457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33.8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</cdr:x>
      <cdr:y>0.67552</cdr:y>
    </cdr:from>
    <cdr:to>
      <cdr:x>0.5</cdr:x>
      <cdr:y>0.83481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57600" y="38777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rgbClr val="FF0000"/>
              </a:solidFill>
            </a:rPr>
            <a:t>6% Increase</a:t>
          </a:r>
          <a:endParaRPr lang="en-US" sz="2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0.08194</cdr:x>
      <cdr:y>0.3833</cdr:y>
    </cdr:from>
    <cdr:to>
      <cdr:x>0.55972</cdr:x>
      <cdr:y>0.52046</cdr:y>
    </cdr:to>
    <cdr:sp macro="" textlink="">
      <cdr:nvSpPr>
        <cdr:cNvPr id="5" name="Oval 4"/>
        <cdr:cNvSpPr/>
      </cdr:nvSpPr>
      <cdr:spPr>
        <a:xfrm xmlns:a="http://schemas.openxmlformats.org/drawingml/2006/main">
          <a:off x="749259" y="2200275"/>
          <a:ext cx="4368821" cy="7874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0.5752</cdr:x>
      <cdr:y>0.36283</cdr:y>
    </cdr:from>
    <cdr:to>
      <cdr:x>0.99409</cdr:x>
      <cdr:y>0.53319</cdr:y>
    </cdr:to>
    <cdr:sp macro="" textlink="">
      <cdr:nvSpPr>
        <cdr:cNvPr id="6" name="Oval 5"/>
        <cdr:cNvSpPr/>
      </cdr:nvSpPr>
      <cdr:spPr>
        <a:xfrm xmlns:a="http://schemas.openxmlformats.org/drawingml/2006/main">
          <a:off x="5259616" y="2082801"/>
          <a:ext cx="3830381" cy="9779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0.30139</cdr:x>
      <cdr:y>0.3934</cdr:y>
    </cdr:from>
    <cdr:to>
      <cdr:x>0.40139</cdr:x>
      <cdr:y>0.55269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55900" y="22582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7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0.75694</cdr:x>
      <cdr:y>0.3833</cdr:y>
    </cdr:from>
    <cdr:to>
      <cdr:x>0.85694</cdr:x>
      <cdr:y>0.54259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921500" y="22002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10</a:t>
          </a:r>
          <a:endParaRPr lang="en-US" sz="20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8EC09-98C1-4230-A213-FA5AE5122305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C736F-67DC-4AD6-B39F-F449EC149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8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736F-67DC-4AD6-B39F-F449EC149D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</p:spPr>
        <p:txBody>
          <a:bodyPr/>
          <a:lstStyle/>
          <a:p>
            <a:fld id="{0DF7B424-011B-DB4F-AA46-D8669DC945BA}" type="slidenum">
              <a:rPr lang="en-US"/>
              <a:pPr/>
              <a:t>5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</p:spPr>
        <p:txBody>
          <a:bodyPr/>
          <a:lstStyle/>
          <a:p>
            <a:fld id="{0DF7B424-011B-DB4F-AA46-D8669DC945BA}" type="slidenum">
              <a:rPr lang="en-US"/>
              <a:pPr/>
              <a:t>6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12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F3864-B40B-024F-970C-6D42EDD4CC5F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15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F3864-B40B-024F-970C-6D42EDD4CC5F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16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80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17824"/>
            <a:ext cx="4040188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780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17824"/>
            <a:ext cx="4041775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1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1751"/>
            <a:ext cx="5111750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279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SP World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1261" y="469900"/>
            <a:ext cx="887505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SP Foot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2" y="1490165"/>
            <a:ext cx="2847274" cy="5016995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A284D406-0AC2-E840-8E76-AE46F0D2E09C}" type="datetime1">
              <a:rPr lang="en-US"/>
              <a:pPr>
                <a:defRPr/>
              </a:pPr>
              <a:t>10/10/11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0C02E54B-5104-B347-8458-4D822560F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2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3762"/>
            <a:ext cx="8229600" cy="433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507161"/>
            <a:ext cx="874972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EC58335-179D-0D45-BDC9-9A615D158F0F}" type="datetimeFigureOut">
              <a:rPr lang="en-US" smtClean="0"/>
              <a:pPr/>
              <a:t>10/10/11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173" y="6507161"/>
            <a:ext cx="2895600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873" y="6507161"/>
            <a:ext cx="483926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DA1FB041-706C-CF48-8DEF-97EEE89FE4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SP Foot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3" r:id="rId8"/>
    <p:sldLayoutId id="2147483664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67A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292100" indent="-2921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500" kern="1200">
          <a:solidFill>
            <a:schemeClr val="tx1"/>
          </a:solidFill>
          <a:latin typeface="Arial"/>
          <a:ea typeface="+mn-ea"/>
          <a:cs typeface="Arial"/>
        </a:defRPr>
      </a:lvl2pPr>
      <a:lvl3pPr marL="6350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257300" indent="-2794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gstakle@iastate.edu" TargetMode="External"/><Relationship Id="rId4" Type="http://schemas.openxmlformats.org/officeDocument/2006/relationships/hyperlink" Target="http://rcmlab.agron.iastate.edu/" TargetMode="External"/><Relationship Id="rId5" Type="http://schemas.openxmlformats.org/officeDocument/2006/relationships/hyperlink" Target="http://www.narccap.ucar.edu/" TargetMode="External"/><Relationship Id="rId6" Type="http://schemas.openxmlformats.org/officeDocument/2006/relationships/hyperlink" Target="http://climate.agron.iastate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262519" y="3818467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sz="3840" b="1" i="1" dirty="0" smtClean="0"/>
              <a:t>Eugene S. Takle</a:t>
            </a:r>
          </a:p>
          <a:p>
            <a:r>
              <a:rPr lang="en-US" dirty="0" smtClean="0"/>
              <a:t>Professor </a:t>
            </a:r>
          </a:p>
          <a:p>
            <a:r>
              <a:rPr lang="en-US" dirty="0" smtClean="0"/>
              <a:t>Department of Agronomy</a:t>
            </a:r>
          </a:p>
          <a:p>
            <a:r>
              <a:rPr lang="en-US" dirty="0" smtClean="0"/>
              <a:t>Department of Geological and Atmospheric Science</a:t>
            </a:r>
          </a:p>
          <a:p>
            <a:r>
              <a:rPr lang="en-US" dirty="0" smtClean="0"/>
              <a:t>Director, Climate Science Program</a:t>
            </a:r>
          </a:p>
          <a:p>
            <a:r>
              <a:rPr lang="en-US" dirty="0" smtClean="0"/>
              <a:t>Iowa State University</a:t>
            </a:r>
          </a:p>
          <a:p>
            <a:r>
              <a:rPr lang="en-US" dirty="0" smtClean="0"/>
              <a:t>Ames, IA 50011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1371600"/>
          </a:xfrm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Agricultural Impacts of and Adaptation </a:t>
            </a:r>
            <a:r>
              <a:rPr lang="en-US" sz="3200" b="1" dirty="0" smtClean="0"/>
              <a:t>to Climate Change in the Midwest: </a:t>
            </a:r>
            <a:br>
              <a:rPr lang="en-US" sz="3200" b="1" dirty="0" smtClean="0"/>
            </a:br>
            <a:r>
              <a:rPr lang="en-US" sz="3200" b="1" dirty="0" smtClean="0"/>
              <a:t>Past and Future</a:t>
            </a:r>
            <a:endParaRPr lang="en-US" sz="3200" b="1" dirty="0" smtClean="0">
              <a:latin typeface="Times New Roman" pitchFamily="-11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3321" y="5571067"/>
            <a:ext cx="72065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n-US" b="1" dirty="0" smtClean="0">
                <a:solidFill>
                  <a:schemeClr val="bg1"/>
                </a:solidFill>
              </a:rPr>
              <a:t>ymposium </a:t>
            </a:r>
            <a:r>
              <a:rPr lang="en-US" b="1" dirty="0">
                <a:solidFill>
                  <a:schemeClr val="bg1"/>
                </a:solidFill>
              </a:rPr>
              <a:t>on Climate, Water and Ecosystems--Shaping the Great Plains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University of Nebraska – Lincoln</a:t>
            </a:r>
          </a:p>
          <a:p>
            <a:pPr algn="ctr"/>
            <a:r>
              <a:rPr lang="en-US" smtClean="0">
                <a:solidFill>
                  <a:schemeClr val="bg1"/>
                </a:solidFill>
              </a:rPr>
              <a:t>13 </a:t>
            </a:r>
            <a:r>
              <a:rPr lang="en-US" dirty="0" smtClean="0">
                <a:solidFill>
                  <a:schemeClr val="bg1"/>
                </a:solidFill>
              </a:rPr>
              <a:t>October 2011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7573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831451" y="5475288"/>
            <a:ext cx="690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</a:t>
            </a:r>
            <a:r>
              <a:rPr lang="en-US" sz="1800" dirty="0" smtClean="0">
                <a:solidFill>
                  <a:srgbClr val="FF0000"/>
                </a:solidFill>
              </a:rPr>
              <a:t>.8”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6451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90151" y="4737100"/>
            <a:ext cx="838200" cy="355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18" name="TextBox 8"/>
          <p:cNvSpPr txBox="1">
            <a:spLocks noChangeArrowheads="1"/>
          </p:cNvSpPr>
          <p:nvPr/>
        </p:nvSpPr>
        <p:spPr bwMode="auto">
          <a:xfrm>
            <a:off x="7848600" y="4800600"/>
            <a:ext cx="690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34.0”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64519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8178800" y="4292600"/>
            <a:ext cx="609600" cy="406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20" name="TextBox 11"/>
          <p:cNvSpPr txBox="1">
            <a:spLocks noChangeArrowheads="1"/>
          </p:cNvSpPr>
          <p:nvPr/>
        </p:nvSpPr>
        <p:spPr bwMode="auto">
          <a:xfrm>
            <a:off x="3561184" y="5105400"/>
            <a:ext cx="1415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10% </a:t>
            </a:r>
            <a:r>
              <a:rPr lang="en-US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  <p:extLst>
      <p:ext uri="{BB962C8B-B14F-4D97-AF65-F5344CB8AC3E}">
        <p14:creationId xmlns:p14="http://schemas.microsoft.com/office/powerpoint/2010/main" val="151898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20586"/>
            <a:ext cx="9144000" cy="47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Oval 3"/>
          <p:cNvSpPr>
            <a:spLocks noChangeArrowheads="1"/>
          </p:cNvSpPr>
          <p:nvPr/>
        </p:nvSpPr>
        <p:spPr bwMode="auto">
          <a:xfrm>
            <a:off x="5105400" y="2821781"/>
            <a:ext cx="38100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2743200" y="2821781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Totals above 40”</a:t>
            </a:r>
          </a:p>
        </p:txBody>
      </p:sp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6096000" y="2821781"/>
            <a:ext cx="119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 years</a:t>
            </a:r>
          </a:p>
        </p:txBody>
      </p:sp>
      <p:sp>
        <p:nvSpPr>
          <p:cNvPr id="66567" name="Oval 3"/>
          <p:cNvSpPr>
            <a:spLocks noChangeArrowheads="1"/>
          </p:cNvSpPr>
          <p:nvPr/>
        </p:nvSpPr>
        <p:spPr bwMode="auto">
          <a:xfrm>
            <a:off x="762000" y="2935288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6568" name="TextBox 7"/>
          <p:cNvSpPr txBox="1">
            <a:spLocks noChangeArrowheads="1"/>
          </p:cNvSpPr>
          <p:nvPr/>
        </p:nvSpPr>
        <p:spPr bwMode="auto">
          <a:xfrm>
            <a:off x="1295400" y="3098800"/>
            <a:ext cx="94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 years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rp_annual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4006"/>
            <a:ext cx="9185275" cy="49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1066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28.0”</a:t>
            </a:r>
          </a:p>
        </p:txBody>
      </p:sp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7289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37.0”</a:t>
            </a:r>
          </a:p>
        </p:txBody>
      </p:sp>
      <p:cxnSp>
        <p:nvCxnSpPr>
          <p:cNvPr id="70662" name="Straight Arrow Connector 5"/>
          <p:cNvCxnSpPr>
            <a:cxnSpLocks noChangeShapeType="1"/>
          </p:cNvCxnSpPr>
          <p:nvPr/>
        </p:nvCxnSpPr>
        <p:spPr bwMode="auto">
          <a:xfrm rot="16200000" flipV="1">
            <a:off x="342900" y="5158226"/>
            <a:ext cx="1066800" cy="381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0663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411376" y="4724374"/>
            <a:ext cx="1480677" cy="8348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0664" name="TextBox 9"/>
          <p:cNvSpPr txBox="1">
            <a:spLocks noChangeArrowheads="1"/>
          </p:cNvSpPr>
          <p:nvPr/>
        </p:nvSpPr>
        <p:spPr bwMode="auto">
          <a:xfrm>
            <a:off x="3581400" y="5790051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32% 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3579" y="35856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69129" y="37380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2600" y="3585634"/>
            <a:ext cx="11684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2000" y="2857500"/>
            <a:ext cx="4381500" cy="12382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78000" y="2857500"/>
            <a:ext cx="231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Years with more than 40 inches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7630" y="372641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0533" y="318346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11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270931" y="1718734"/>
          <a:ext cx="8485717" cy="513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03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Extremes cover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3562"/>
            <a:ext cx="4451015" cy="57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Box 6"/>
          <p:cNvSpPr txBox="1">
            <a:spLocks noChangeArrowheads="1"/>
          </p:cNvSpPr>
          <p:nvPr/>
        </p:nvSpPr>
        <p:spPr bwMode="auto">
          <a:xfrm>
            <a:off x="4925070" y="1282215"/>
            <a:ext cx="3505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“One of the clearest trends in the United States observational record is an increasing frequency and intensity of heavy precipitation events… Over the last century there was a 50% increase in the frequency of days with precipitation over 101.6 mm (four inches) in the upper </a:t>
            </a:r>
            <a:r>
              <a:rPr lang="en-US" sz="1800" dirty="0" err="1">
                <a:solidFill>
                  <a:srgbClr val="212189"/>
                </a:solidFill>
                <a:latin typeface="Calibri" pitchFamily="29" charset="0"/>
              </a:rPr>
              <a:t>midwestern</a:t>
            </a:r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 U.S.; this trend is statistically significant “</a:t>
            </a:r>
          </a:p>
        </p:txBody>
      </p:sp>
      <p:pic>
        <p:nvPicPr>
          <p:cNvPr id="76804" name="Picture 4" descr="HeavyPrecipMap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9142" y="4167199"/>
            <a:ext cx="2064073" cy="218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5486400" y="6324600"/>
            <a:ext cx="3657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B21524"/>
                </a:solidFill>
              </a:rPr>
              <a:t>Karl, T. R., J. M. Melillo, and T. C. Peterson, (eds.), 2009:  Global Climate Change Impacts in the United States. Cambridge University Press, 2009, 196pp.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rp_precip_1895_ge3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106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1524002" y="58562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4.2 days</a:t>
            </a:r>
          </a:p>
        </p:txBody>
      </p:sp>
      <p:sp>
        <p:nvSpPr>
          <p:cNvPr id="79877" name="TextBox 9"/>
          <p:cNvSpPr txBox="1">
            <a:spLocks noChangeArrowheads="1"/>
          </p:cNvSpPr>
          <p:nvPr/>
        </p:nvSpPr>
        <p:spPr bwMode="auto">
          <a:xfrm>
            <a:off x="3581400" y="5856288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57% increase</a:t>
            </a:r>
          </a:p>
        </p:txBody>
      </p:sp>
      <p:cxnSp>
        <p:nvCxnSpPr>
          <p:cNvPr id="7987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581900" y="4919663"/>
            <a:ext cx="1371600" cy="533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9879" name="TextBox 4"/>
          <p:cNvSpPr txBox="1">
            <a:spLocks noChangeArrowheads="1"/>
          </p:cNvSpPr>
          <p:nvPr/>
        </p:nvSpPr>
        <p:spPr bwMode="auto">
          <a:xfrm>
            <a:off x="6943725" y="57800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6.6 days</a:t>
            </a:r>
          </a:p>
        </p:txBody>
      </p:sp>
      <p:cxnSp>
        <p:nvCxnSpPr>
          <p:cNvPr id="79880" name="Straight Arrow Connector 7"/>
          <p:cNvCxnSpPr>
            <a:cxnSpLocks noChangeShapeType="1"/>
          </p:cNvCxnSpPr>
          <p:nvPr/>
        </p:nvCxnSpPr>
        <p:spPr bwMode="auto">
          <a:xfrm rot="10800000">
            <a:off x="609601" y="5143500"/>
            <a:ext cx="914400" cy="685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34400" y="3799416"/>
            <a:ext cx="85725" cy="9736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04250" y="2840566"/>
            <a:ext cx="85725" cy="9736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7833" y="2198700"/>
            <a:ext cx="12742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1.25 inches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872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rp_precip_1895_ge3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106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1524002" y="58562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4.2 days</a:t>
            </a:r>
          </a:p>
        </p:txBody>
      </p:sp>
      <p:sp>
        <p:nvSpPr>
          <p:cNvPr id="79877" name="TextBox 9"/>
          <p:cNvSpPr txBox="1">
            <a:spLocks noChangeArrowheads="1"/>
          </p:cNvSpPr>
          <p:nvPr/>
        </p:nvSpPr>
        <p:spPr bwMode="auto">
          <a:xfrm>
            <a:off x="3581400" y="5856288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57% increase</a:t>
            </a:r>
          </a:p>
        </p:txBody>
      </p:sp>
      <p:cxnSp>
        <p:nvCxnSpPr>
          <p:cNvPr id="7987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581900" y="4919663"/>
            <a:ext cx="1371600" cy="533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9879" name="TextBox 4"/>
          <p:cNvSpPr txBox="1">
            <a:spLocks noChangeArrowheads="1"/>
          </p:cNvSpPr>
          <p:nvPr/>
        </p:nvSpPr>
        <p:spPr bwMode="auto">
          <a:xfrm>
            <a:off x="6943725" y="57800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6.6 days</a:t>
            </a:r>
          </a:p>
        </p:txBody>
      </p:sp>
      <p:cxnSp>
        <p:nvCxnSpPr>
          <p:cNvPr id="79880" name="Straight Arrow Connector 7"/>
          <p:cNvCxnSpPr>
            <a:cxnSpLocks noChangeShapeType="1"/>
          </p:cNvCxnSpPr>
          <p:nvPr/>
        </p:nvCxnSpPr>
        <p:spPr bwMode="auto">
          <a:xfrm rot="10800000">
            <a:off x="609601" y="5143500"/>
            <a:ext cx="914400" cy="685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34400" y="3799416"/>
            <a:ext cx="85725" cy="9736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04250" y="2840566"/>
            <a:ext cx="85725" cy="9736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7833" y="2198700"/>
            <a:ext cx="12742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1.25 inches</a:t>
            </a:r>
            <a:endParaRPr lang="en-US" b="1" dirty="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 rot="21436559">
            <a:off x="4031540" y="2489166"/>
            <a:ext cx="5080530" cy="186317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990600" y="2735263"/>
            <a:ext cx="274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Years having more than 8 days</a:t>
            </a: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533400" y="3433763"/>
            <a:ext cx="1219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990600" y="3565526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6333067" y="2735263"/>
            <a:ext cx="496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34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lly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3000"/>
            <a:ext cx="9144001" cy="572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6488668"/>
            <a:ext cx="2286001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courtesy of RM Cruse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168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231467" y="292946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1117600"/>
          <a:ext cx="9144000" cy="574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 rot="18642146">
            <a:off x="8849884" y="3540974"/>
            <a:ext cx="91096" cy="65868"/>
          </a:xfrm>
          <a:prstGeom prst="rect">
            <a:avLst/>
          </a:prstGeom>
          <a:solidFill>
            <a:srgbClr val="708F2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61870" y="3129633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08F24"/>
                </a:solidFill>
              </a:rPr>
              <a:t>2010 so far</a:t>
            </a:r>
            <a:endParaRPr lang="en-US" sz="1000" dirty="0">
              <a:solidFill>
                <a:srgbClr val="708F24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636000" y="3317875"/>
            <a:ext cx="204763" cy="200027"/>
          </a:xfrm>
          <a:prstGeom prst="straightConnector1">
            <a:avLst/>
          </a:prstGeom>
          <a:ln>
            <a:solidFill>
              <a:srgbClr val="708F2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738718" y="4531783"/>
            <a:ext cx="577851" cy="41698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8401831" y="4590269"/>
            <a:ext cx="673101" cy="20476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36136" y="2406247"/>
            <a:ext cx="73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Years with more than 40 inches:  43% Increase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1151466"/>
          <a:ext cx="9144000" cy="570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322878" y="1996598"/>
            <a:ext cx="4061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Years having more than 8 days</a:t>
            </a:r>
          </a:p>
        </p:txBody>
      </p:sp>
      <p:sp>
        <p:nvSpPr>
          <p:cNvPr id="4" name="Oval 3"/>
          <p:cNvSpPr/>
          <p:nvPr/>
        </p:nvSpPr>
        <p:spPr>
          <a:xfrm>
            <a:off x="1062568" y="2674286"/>
            <a:ext cx="1820333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02200" y="1816100"/>
            <a:ext cx="3750733" cy="16383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79600" y="275078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2466" y="230495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9098" y="1950432"/>
            <a:ext cx="1534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8F24"/>
                </a:solidFill>
              </a:rPr>
              <a:t>2010 through Sept 27</a:t>
            </a:r>
            <a:endParaRPr lang="en-US" sz="1200" dirty="0">
              <a:solidFill>
                <a:srgbClr val="708F24"/>
              </a:solidFill>
            </a:endParaRPr>
          </a:p>
        </p:txBody>
      </p:sp>
      <p:sp>
        <p:nvSpPr>
          <p:cNvPr id="10" name="Straight Arrow Connector 9"/>
          <p:cNvSpPr/>
          <p:nvPr/>
        </p:nvSpPr>
        <p:spPr>
          <a:xfrm>
            <a:off x="7680468" y="2135993"/>
            <a:ext cx="511032" cy="150007"/>
          </a:xfrm>
          <a:prstGeom prst="straightConnector1">
            <a:avLst/>
          </a:prstGeom>
          <a:ln>
            <a:solidFill>
              <a:srgbClr val="708F2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293" y="5796002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2779" y="5796002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5.2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rot="5400000" flipH="1" flipV="1">
            <a:off x="495590" y="5300991"/>
            <a:ext cx="749869" cy="2401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</p:cNvCxnSpPr>
          <p:nvPr/>
        </p:nvCxnSpPr>
        <p:spPr>
          <a:xfrm rot="16200000" flipV="1">
            <a:off x="7818685" y="4961753"/>
            <a:ext cx="1291735" cy="3767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90616" y="5796003"/>
            <a:ext cx="178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41% Increase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1247943">
            <a:off x="3121288" y="256611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350% Increase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sm_tmin_1975_le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39840"/>
            <a:ext cx="9175750" cy="48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1524000" y="1331815"/>
            <a:ext cx="5670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67AC"/>
                </a:solidFill>
                <a:latin typeface="Franklin Gothic Book" pitchFamily="34" charset="0"/>
                <a:ea typeface="Arial" pitchFamily="34" charset="0"/>
                <a:cs typeface="Arial" pitchFamily="34" charset="0"/>
              </a:rPr>
              <a:t>Des Moines Airport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5035" y="6504396"/>
            <a:ext cx="407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Caution:  Not corrected for urban heat island effects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4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9399" y="4026775"/>
            <a:ext cx="360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21.2 =&gt; 25.3 inches (</a:t>
            </a:r>
            <a:r>
              <a:rPr lang="en-US" b="1" dirty="0" smtClean="0">
                <a:solidFill>
                  <a:srgbClr val="3C4DE1"/>
                </a:solidFill>
              </a:rPr>
              <a:t>22% increase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8066" y="4026775"/>
            <a:ext cx="360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12.1 =&gt; 10.5 inches (</a:t>
            </a:r>
            <a:r>
              <a:rPr lang="en-US" b="1" dirty="0" smtClean="0">
                <a:solidFill>
                  <a:srgbClr val="843400"/>
                </a:solidFill>
              </a:rPr>
              <a:t>13% decrease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196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9399" y="4026775"/>
            <a:ext cx="360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21.2 =&gt; 25.3 inches (</a:t>
            </a:r>
            <a:r>
              <a:rPr lang="en-US" b="1" dirty="0" smtClean="0">
                <a:solidFill>
                  <a:srgbClr val="3C4DE1"/>
                </a:solidFill>
              </a:rPr>
              <a:t>22% increase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8066" y="4026775"/>
            <a:ext cx="360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12.1 =&gt; 10.5 inches (</a:t>
            </a:r>
            <a:r>
              <a:rPr lang="en-US" b="1" dirty="0" smtClean="0">
                <a:solidFill>
                  <a:srgbClr val="843400"/>
                </a:solidFill>
              </a:rPr>
              <a:t>13% decrease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4824700" y="1360314"/>
            <a:ext cx="4319300" cy="283730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8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w Point Increa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544"/>
            <a:ext cx="9144000" cy="574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664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Iowa Agricultural Producers are </a:t>
            </a:r>
            <a:r>
              <a:rPr lang="en-US" dirty="0" smtClean="0"/>
              <a:t>Adapting to Climate Change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63525"/>
            <a:ext cx="7391400" cy="401347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Longer growing season:  </a:t>
            </a:r>
            <a:r>
              <a:rPr lang="en-US" sz="2000" dirty="0" smtClean="0">
                <a:solidFill>
                  <a:srgbClr val="708F24"/>
                </a:solidFill>
              </a:rPr>
              <a:t>plant earlier, plant longer season hybrids, harvest later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springs</a:t>
            </a:r>
            <a:r>
              <a:rPr lang="en-US" sz="2000" dirty="0" smtClean="0">
                <a:solidFill>
                  <a:srgbClr val="708F24"/>
                </a:solidFill>
              </a:rPr>
              <a:t>:  larger machinery enables planting in smaller weather windows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More summer precipitation</a:t>
            </a:r>
            <a:r>
              <a:rPr lang="en-US" sz="2000" dirty="0" smtClean="0">
                <a:solidFill>
                  <a:srgbClr val="708F24"/>
                </a:solidFill>
              </a:rPr>
              <a:t>:  higher planting densities for higher yields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springs and summers:  </a:t>
            </a:r>
            <a:r>
              <a:rPr lang="en-US" sz="2000" dirty="0" smtClean="0">
                <a:solidFill>
                  <a:srgbClr val="708F24"/>
                </a:solidFill>
              </a:rPr>
              <a:t>more subsurface drainage tile is being installed, closer spacing, sloped surfaces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Fewer extreme heat events:  </a:t>
            </a:r>
            <a:r>
              <a:rPr lang="en-US" sz="2000" dirty="0" smtClean="0">
                <a:solidFill>
                  <a:srgbClr val="708F24"/>
                </a:solidFill>
              </a:rPr>
              <a:t>higher planting densities, fewer pollination failures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Higher humidity:</a:t>
            </a:r>
            <a:r>
              <a:rPr lang="en-US" sz="2000" dirty="0" smtClean="0">
                <a:solidFill>
                  <a:srgbClr val="C2251F"/>
                </a:solidFill>
              </a:rPr>
              <a:t>  </a:t>
            </a:r>
            <a:r>
              <a:rPr lang="en-US" sz="2000" dirty="0" smtClean="0">
                <a:solidFill>
                  <a:srgbClr val="708F24"/>
                </a:solidFill>
              </a:rPr>
              <a:t>more spraying for pathogens favored by moist conditions. more problems with fall crop dry-down, wider bean heads for faster harvest due to shorter harvest period during the daytime.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Drier autumns:</a:t>
            </a:r>
            <a:r>
              <a:rPr lang="en-US" sz="2000" dirty="0" smtClean="0">
                <a:solidFill>
                  <a:srgbClr val="020F62"/>
                </a:solidFill>
              </a:rPr>
              <a:t>  </a:t>
            </a:r>
            <a:r>
              <a:rPr lang="en-US" sz="2000" dirty="0" smtClean="0">
                <a:solidFill>
                  <a:srgbClr val="708F24"/>
                </a:solidFill>
              </a:rPr>
              <a:t>delay harvest to take advantage of natural dry-down conditions, thereby reducing fuel costs</a:t>
            </a:r>
            <a:r>
              <a:rPr lang="en-US" sz="2400" dirty="0" smtClean="0">
                <a:solidFill>
                  <a:srgbClr val="708F24"/>
                </a:solidFill>
              </a:rPr>
              <a:t> </a:t>
            </a:r>
          </a:p>
          <a:p>
            <a:pPr>
              <a:buFont typeface="Wingdings" pitchFamily="-112" charset="2"/>
              <a:buChar char=""/>
              <a:defRPr/>
            </a:pPr>
            <a:endParaRPr lang="en-US" dirty="0">
              <a:solidFill>
                <a:srgbClr val="C2251F"/>
              </a:solidFill>
            </a:endParaRPr>
          </a:p>
        </p:txBody>
      </p:sp>
      <p:sp>
        <p:nvSpPr>
          <p:cNvPr id="95236" name="TextBox 3"/>
          <p:cNvSpPr txBox="1">
            <a:spLocks noChangeArrowheads="1"/>
          </p:cNvSpPr>
          <p:nvPr/>
        </p:nvSpPr>
        <p:spPr bwMode="auto">
          <a:xfrm>
            <a:off x="1524000" y="6457950"/>
            <a:ext cx="250780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HIGHER YIELDS!!</a:t>
            </a:r>
          </a:p>
        </p:txBody>
      </p:sp>
      <p:sp>
        <p:nvSpPr>
          <p:cNvPr id="95237" name="Right Arrow 4"/>
          <p:cNvSpPr>
            <a:spLocks noChangeArrowheads="1"/>
          </p:cNvSpPr>
          <p:nvPr/>
        </p:nvSpPr>
        <p:spPr bwMode="auto">
          <a:xfrm>
            <a:off x="457200" y="6477000"/>
            <a:ext cx="977900" cy="381000"/>
          </a:xfrm>
          <a:prstGeom prst="rightArrow">
            <a:avLst>
              <a:gd name="adj1" fmla="val 50000"/>
              <a:gd name="adj2" fmla="val 50026"/>
            </a:avLst>
          </a:prstGeom>
          <a:solidFill>
            <a:srgbClr val="008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95238" name="TextBox 5"/>
          <p:cNvSpPr txBox="1">
            <a:spLocks noChangeArrowheads="1"/>
          </p:cNvSpPr>
          <p:nvPr/>
        </p:nvSpPr>
        <p:spPr bwMode="auto">
          <a:xfrm flipH="1">
            <a:off x="3883850" y="6457950"/>
            <a:ext cx="487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8000"/>
                </a:solidFill>
              </a:rPr>
              <a:t>Is it genetics or climate?  Likely some of each.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Iowa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7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Iowa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3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Iowa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6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Iowa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6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Iowa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4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5530323" y="3572932"/>
            <a:ext cx="1209144" cy="16409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11999" y="3572930"/>
            <a:ext cx="9366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 Black"/>
                <a:cs typeface="Arial Black"/>
              </a:rPr>
              <a:t>?</a:t>
            </a:r>
            <a:endParaRPr lang="en-US" sz="96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Iowa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4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ll Soil temp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608667"/>
            <a:ext cx="8420100" cy="482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18533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First Date Iowa’s Average Fall 4-inch </a:t>
            </a:r>
            <a:r>
              <a:rPr lang="en-US" sz="2400" b="1" dirty="0"/>
              <a:t>S</a:t>
            </a:r>
            <a:r>
              <a:rPr lang="en-US" sz="2400" b="1" dirty="0" smtClean="0"/>
              <a:t>oil Temperature </a:t>
            </a:r>
            <a:r>
              <a:rPr lang="en-US" sz="2400" b="1" dirty="0"/>
              <a:t>W</a:t>
            </a:r>
            <a:r>
              <a:rPr lang="en-US" sz="2400" b="1" dirty="0" smtClean="0"/>
              <a:t>as </a:t>
            </a:r>
            <a:r>
              <a:rPr lang="en-US" sz="2400" b="1" dirty="0"/>
              <a:t>B</a:t>
            </a:r>
            <a:r>
              <a:rPr lang="en-US" sz="2400" b="1" dirty="0" smtClean="0"/>
              <a:t>elow 50</a:t>
            </a:r>
            <a:r>
              <a:rPr lang="en-US" sz="2400" b="1" baseline="30000" dirty="0" smtClean="0"/>
              <a:t>o</a:t>
            </a:r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25589" y="6462468"/>
            <a:ext cx="3478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Iowa </a:t>
            </a:r>
            <a:r>
              <a:rPr lang="en-US" dirty="0"/>
              <a:t>Environmental </a:t>
            </a:r>
            <a:r>
              <a:rPr lang="en-US" dirty="0" err="1"/>
              <a:t>Mesonet</a:t>
            </a:r>
            <a:r>
              <a:rPr lang="en-US" dirty="0"/>
              <a:t> </a:t>
            </a:r>
            <a:r>
              <a:rPr lang="en-US" dirty="0" smtClean="0"/>
              <a:t>2010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4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530323" y="3572932"/>
            <a:ext cx="1209144" cy="16409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11999" y="3572930"/>
            <a:ext cx="9366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 Black"/>
                <a:cs typeface="Arial Black"/>
              </a:rPr>
              <a:t>?</a:t>
            </a:r>
            <a:endParaRPr lang="en-US" sz="96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1497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8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2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0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1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6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142" y="2363057"/>
            <a:ext cx="7464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the best available science have to say?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6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73357" y="2987303"/>
            <a:ext cx="3165738" cy="1456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954572" y="2796235"/>
            <a:ext cx="822858" cy="375734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8869" y="2426903"/>
            <a:ext cx="719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Based on climate models, climate scientists overwhelmingly agree that the future will be more extreme than today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2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73357" y="2987303"/>
            <a:ext cx="3165738" cy="1456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954572" y="2796235"/>
            <a:ext cx="822858" cy="375734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0212250">
            <a:off x="5161695" y="3368214"/>
            <a:ext cx="6811892" cy="1028923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9832920" flipV="1">
            <a:off x="5042748" y="2593875"/>
            <a:ext cx="7584587" cy="1543850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838157" y="2416372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Future will be more extreme than today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5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73357" y="2987303"/>
            <a:ext cx="3165738" cy="1456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0212250">
            <a:off x="5161695" y="3368214"/>
            <a:ext cx="6811892" cy="1028923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9832920" flipV="1">
            <a:off x="5042748" y="2593875"/>
            <a:ext cx="7584587" cy="1543850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90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IA_frost_free_days_189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34282"/>
            <a:ext cx="9144000" cy="482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TextBox 3"/>
          <p:cNvSpPr txBox="1">
            <a:spLocks noChangeArrowheads="1"/>
          </p:cNvSpPr>
          <p:nvPr/>
        </p:nvSpPr>
        <p:spPr bwMode="auto">
          <a:xfrm>
            <a:off x="1178769" y="1326257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000090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  <p:extLst>
      <p:ext uri="{BB962C8B-B14F-4D97-AF65-F5344CB8AC3E}">
        <p14:creationId xmlns:p14="http://schemas.microsoft.com/office/powerpoint/2010/main" val="373967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7AC"/>
                </a:solidFill>
              </a:rPr>
              <a:t>My Opinion</a:t>
            </a:r>
            <a:endParaRPr lang="en-US" sz="4400" b="1" dirty="0">
              <a:solidFill>
                <a:srgbClr val="0067AC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0212250">
            <a:off x="5161695" y="3368214"/>
            <a:ext cx="6811892" cy="1028923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9832920" flipV="1">
            <a:off x="5042748" y="2593875"/>
            <a:ext cx="7584587" cy="1543850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0696526">
            <a:off x="5526914" y="3691778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Prudent View of the Future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3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664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Future Challenges to Adaptation in the US Midwest (near term):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37789"/>
            <a:ext cx="7391400" cy="401347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 and early summer:  </a:t>
            </a:r>
            <a:endParaRPr lang="en-US" sz="2000" dirty="0">
              <a:solidFill>
                <a:srgbClr val="708F24"/>
              </a:solidFill>
            </a:endParaRP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Continued challenges to early field work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More soil compaction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Delayed planting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More frequent and higher-intensity extreme rain events: </a:t>
            </a:r>
            <a:r>
              <a:rPr lang="en-US" sz="2000" dirty="0" smtClean="0">
                <a:solidFill>
                  <a:srgbClr val="708F24"/>
                </a:solidFill>
              </a:rPr>
              <a:t> 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Water-logged soils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Lack of oxygen to roots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>
                <a:solidFill>
                  <a:srgbClr val="708F24"/>
                </a:solidFill>
              </a:rPr>
              <a:t>M</a:t>
            </a:r>
            <a:r>
              <a:rPr lang="en-US" sz="1400" dirty="0" smtClean="0">
                <a:solidFill>
                  <a:srgbClr val="708F24"/>
                </a:solidFill>
              </a:rPr>
              <a:t>ore ponding (rural roads are becoming levees)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Additional installation of  subsurface tile drainage is inundating downstream urban areas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>
                <a:solidFill>
                  <a:srgbClr val="708F24"/>
                </a:solidFill>
              </a:rPr>
              <a:t>L</a:t>
            </a:r>
            <a:r>
              <a:rPr lang="en-US" sz="1400" dirty="0" smtClean="0">
                <a:solidFill>
                  <a:srgbClr val="708F24"/>
                </a:solidFill>
              </a:rPr>
              <a:t>oss of nitrogen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Higher daily average temperatures (due to higher night-time temperatures):</a:t>
            </a:r>
            <a:r>
              <a:rPr lang="en-US" sz="2000" dirty="0" smtClean="0">
                <a:solidFill>
                  <a:srgbClr val="708F24"/>
                </a:solidFill>
              </a:rPr>
              <a:t> 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Differential acceleration of reproductive processes: pollination failure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During grain-filling periods leads to higher nighttime respiration and reduced grain weight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Loss of soil carbon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Increased humidity</a:t>
            </a:r>
            <a:r>
              <a:rPr lang="en-US" sz="2000" dirty="0" smtClean="0">
                <a:solidFill>
                  <a:srgbClr val="708F24"/>
                </a:solidFill>
              </a:rPr>
              <a:t>:  </a:t>
            </a:r>
            <a:endParaRPr lang="en-US" sz="2000" dirty="0">
              <a:solidFill>
                <a:srgbClr val="708F24"/>
              </a:solidFill>
            </a:endParaRP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More pressure from pests and pathogens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>
                <a:solidFill>
                  <a:srgbClr val="708F24"/>
                </a:solidFill>
              </a:rPr>
              <a:t>M</a:t>
            </a:r>
            <a:r>
              <a:rPr lang="en-US" sz="1400" dirty="0" smtClean="0">
                <a:solidFill>
                  <a:srgbClr val="708F24"/>
                </a:solidFill>
              </a:rPr>
              <a:t>ultiple stressors</a:t>
            </a:r>
            <a:endParaRPr lang="en-US" dirty="0">
              <a:solidFill>
                <a:srgbClr val="C225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6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1164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Future Challenges to Adaptation in the US Midwest (long-term, occasional short-term):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183192"/>
            <a:ext cx="7391400" cy="2946675"/>
          </a:xfrm>
        </p:spPr>
        <p:txBody>
          <a:bodyPr>
            <a:normAutofit/>
          </a:bodyPr>
          <a:lstStyle/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Drought pattern from the west or south occasionally spills into Midwest:  </a:t>
            </a:r>
            <a:endParaRPr lang="en-US" sz="2000" dirty="0">
              <a:solidFill>
                <a:srgbClr val="708F24"/>
              </a:solidFill>
            </a:endParaRP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Underlying warming of the last 40 years caused by rise in CO</a:t>
            </a:r>
            <a:r>
              <a:rPr lang="en-US" sz="1400" baseline="-25000" dirty="0" smtClean="0">
                <a:solidFill>
                  <a:srgbClr val="708F24"/>
                </a:solidFill>
              </a:rPr>
              <a:t>2</a:t>
            </a:r>
            <a:r>
              <a:rPr lang="en-US" sz="1400" dirty="0" smtClean="0">
                <a:solidFill>
                  <a:srgbClr val="708F24"/>
                </a:solidFill>
              </a:rPr>
              <a:t> that has been buffered by high evaporative and transpiration cooling is unmasked 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High plant populations not sustainable on reduced moisture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Prairie fires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Wind erosion of soils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Overwintering of pests and pathogens formerly not able to survive extreme cold temperatures </a:t>
            </a:r>
            <a:r>
              <a:rPr lang="en-US" sz="2000" dirty="0" smtClean="0">
                <a:solidFill>
                  <a:srgbClr val="708F2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003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058" y="1896533"/>
            <a:ext cx="7561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Climate trends of the recent past have low statistical significance.  Nevertheless, they have forced significant adaptation for Iowa farmers and communities:</a:t>
            </a:r>
          </a:p>
          <a:p>
            <a:pPr algn="ctr"/>
            <a:endParaRPr lang="en-US" sz="3200" b="1" dirty="0" smtClean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0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058" y="1896533"/>
            <a:ext cx="756147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Climate trends of the recent past have low statistical significance.  Nevertheless, they have forced significant adaptation for Iowa farmers and communities:</a:t>
            </a:r>
          </a:p>
          <a:p>
            <a:pPr algn="ctr"/>
            <a:endParaRPr lang="en-US" sz="3200" b="1" dirty="0">
              <a:solidFill>
                <a:srgbClr val="0067AC"/>
              </a:solidFill>
            </a:endParaRPr>
          </a:p>
          <a:p>
            <a:pPr algn="ctr"/>
            <a:r>
              <a:rPr lang="en-US" sz="3200" b="1" dirty="0">
                <a:solidFill>
                  <a:srgbClr val="0067AC"/>
                </a:solidFill>
              </a:rPr>
              <a:t>Even climate trends of </a:t>
            </a:r>
            <a:r>
              <a:rPr lang="en-US" sz="3200" b="1" i="1" dirty="0">
                <a:solidFill>
                  <a:srgbClr val="FF0000"/>
                </a:solidFill>
              </a:rPr>
              <a:t>low statistical significance</a:t>
            </a:r>
            <a:r>
              <a:rPr lang="en-US" sz="3200" b="1" dirty="0">
                <a:solidFill>
                  <a:srgbClr val="0067AC"/>
                </a:solidFill>
              </a:rPr>
              <a:t> can have impacts of </a:t>
            </a:r>
            <a:r>
              <a:rPr lang="en-US" sz="3200" b="1" i="1" dirty="0">
                <a:solidFill>
                  <a:srgbClr val="FF0000"/>
                </a:solidFill>
              </a:rPr>
              <a:t>high </a:t>
            </a:r>
            <a:r>
              <a:rPr lang="en-US" sz="3200" b="1" i="1" dirty="0" smtClean="0">
                <a:solidFill>
                  <a:srgbClr val="FF0000"/>
                </a:solidFill>
              </a:rPr>
              <a:t>significance to Iowa agriculture and communities</a:t>
            </a:r>
            <a:endParaRPr lang="en-US" sz="3200" b="1" i="1" dirty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0067AC"/>
              </a:solidFill>
            </a:endParaRPr>
          </a:p>
          <a:p>
            <a:pPr algn="ctr"/>
            <a:endParaRPr lang="en-US" sz="3200" b="1" dirty="0" smtClean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058" y="1896533"/>
            <a:ext cx="756147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7AC"/>
                </a:solidFill>
              </a:rPr>
              <a:t>Sustaining agricultural production without depleting natural resources will become increasingly difficulty with increasing levels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55026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1234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12" charset="0"/>
              </a:rPr>
              <a:t>For More Information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700" y="2286000"/>
            <a:ext cx="5867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Contact </a:t>
            </a: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me directly: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			</a:t>
            </a:r>
            <a:r>
              <a:rPr lang="en-US" sz="2000" dirty="0">
                <a:solidFill>
                  <a:srgbClr val="708F24"/>
                </a:solidFill>
                <a:latin typeface="Arial" pitchFamily="-112" charset="0"/>
                <a:hlinkClick r:id="rId3"/>
              </a:rPr>
              <a:t>gstakle@iastate.</a:t>
            </a: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  <a:hlinkClick r:id="rId3"/>
              </a:rPr>
              <a:t>edu</a:t>
            </a:r>
            <a:endParaRPr lang="en-US" sz="2000" dirty="0" smtClean="0">
              <a:solidFill>
                <a:srgbClr val="708F24"/>
              </a:solidFill>
              <a:latin typeface="Arial" pitchFamily="-112" charset="0"/>
            </a:endParaRPr>
          </a:p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Current research on regional climate and climate change is being conducted at Iowa State </a:t>
            </a: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University </a:t>
            </a: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under the Regional Climate Modeling Laboratory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	 		</a:t>
            </a:r>
            <a:r>
              <a:rPr lang="en-US" sz="2000" dirty="0">
                <a:solidFill>
                  <a:srgbClr val="708F24"/>
                </a:solidFill>
                <a:hlinkClick r:id="rId4"/>
              </a:rPr>
              <a:t>http://rcmlab.agron.iastate.edu</a:t>
            </a:r>
            <a:r>
              <a:rPr lang="en-US" sz="2000" dirty="0" smtClean="0">
                <a:solidFill>
                  <a:srgbClr val="708F24"/>
                </a:solidFill>
                <a:hlinkClick r:id="rId4"/>
              </a:rPr>
              <a:t>/</a:t>
            </a:r>
            <a:endParaRPr lang="en-US" sz="2000" dirty="0" smtClean="0">
              <a:solidFill>
                <a:srgbClr val="708F24"/>
              </a:solidFill>
              <a:latin typeface="Arial" pitchFamily="-112" charset="0"/>
            </a:endParaRPr>
          </a:p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North American Regional Climate Change Assessment Program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			</a:t>
            </a:r>
            <a:r>
              <a:rPr lang="en-US" sz="2000" dirty="0">
                <a:solidFill>
                  <a:srgbClr val="708F24"/>
                </a:solidFill>
                <a:hlinkClick r:id="rId5"/>
              </a:rPr>
              <a:t>http://www.narccap.ucar.edu</a:t>
            </a:r>
            <a:r>
              <a:rPr lang="en-US" sz="2000" dirty="0" smtClean="0">
                <a:solidFill>
                  <a:srgbClr val="708F24"/>
                </a:solidFill>
                <a:hlinkClick r:id="rId5"/>
              </a:rPr>
              <a:t>/</a:t>
            </a:r>
            <a:endParaRPr lang="en-US" sz="2000" dirty="0" smtClean="0">
              <a:solidFill>
                <a:srgbClr val="708F24"/>
              </a:solidFill>
            </a:endParaRPr>
          </a:p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Climate Science Program website: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			</a:t>
            </a: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  <a:hlinkClick r:id="rId6"/>
              </a:rPr>
              <a:t>http://climate.engineering.iastate.edu/</a:t>
            </a:r>
            <a:endParaRPr lang="en-US" sz="2000" dirty="0" smtClean="0">
              <a:solidFill>
                <a:srgbClr val="708F24"/>
              </a:solidFill>
              <a:latin typeface="Arial" pitchFamily="-112" charset="0"/>
            </a:endParaRP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1600" dirty="0" smtClean="0">
              <a:latin typeface="Arial" pitchFamily="-112" charset="0"/>
            </a:endParaRP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1600" dirty="0">
              <a:latin typeface="Arial" pitchFamily="-112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0" y="6400800"/>
            <a:ext cx="51054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708F24"/>
                </a:solidFill>
              </a:rPr>
              <a:t>Or just Google </a:t>
            </a:r>
            <a:r>
              <a:rPr lang="en-US" sz="1800" dirty="0">
                <a:solidFill>
                  <a:srgbClr val="708F24"/>
                </a:solidFill>
                <a:latin typeface="Engravers MT" pitchFamily="29" charset="0"/>
              </a:rPr>
              <a:t>Eugene Takle</a:t>
            </a:r>
            <a:endParaRPr lang="en-US" dirty="0">
              <a:solidFill>
                <a:srgbClr val="708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5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sm_tmax_1975_ge100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Box 2"/>
          <p:cNvSpPr txBox="1">
            <a:spLocks noChangeArrowheads="1"/>
          </p:cNvSpPr>
          <p:nvPr/>
        </p:nvSpPr>
        <p:spPr bwMode="auto">
          <a:xfrm>
            <a:off x="1524000" y="1273175"/>
            <a:ext cx="5435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a typeface="Arial" pitchFamily="-112" charset="0"/>
                <a:cs typeface="Arial" pitchFamily="-112" charset="0"/>
              </a:rPr>
              <a:t>Des Moines Airport Data</a:t>
            </a:r>
          </a:p>
        </p:txBody>
      </p:sp>
      <p:sp>
        <p:nvSpPr>
          <p:cNvPr id="81924" name="TextBox 3"/>
          <p:cNvSpPr txBox="1">
            <a:spLocks noChangeArrowheads="1"/>
          </p:cNvSpPr>
          <p:nvPr/>
        </p:nvSpPr>
        <p:spPr bwMode="auto">
          <a:xfrm>
            <a:off x="1371600" y="3045233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1983:  13</a:t>
            </a:r>
          </a:p>
        </p:txBody>
      </p:sp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3467100" y="323017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1988:  10</a:t>
            </a:r>
          </a:p>
        </p:txBody>
      </p:sp>
      <p:sp>
        <p:nvSpPr>
          <p:cNvPr id="81926" name="TextBox 5"/>
          <p:cNvSpPr txBox="1">
            <a:spLocks noChangeArrowheads="1"/>
          </p:cNvSpPr>
          <p:nvPr/>
        </p:nvSpPr>
        <p:spPr bwMode="auto">
          <a:xfrm>
            <a:off x="7239000" y="4833484"/>
            <a:ext cx="1143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2009:  </a:t>
            </a:r>
            <a:r>
              <a:rPr lang="en-US" sz="1800" dirty="0" smtClean="0"/>
              <a:t>0</a:t>
            </a:r>
          </a:p>
          <a:p>
            <a:r>
              <a:rPr lang="en-US" dirty="0" smtClean="0"/>
              <a:t>2010:  0</a:t>
            </a:r>
            <a:endParaRPr lang="en-US" sz="1800" dirty="0"/>
          </a:p>
        </p:txBody>
      </p:sp>
      <p:cxnSp>
        <p:nvCxnSpPr>
          <p:cNvPr id="81927" name="Straight Arrow Connector 6"/>
          <p:cNvCxnSpPr>
            <a:cxnSpLocks noChangeShapeType="1"/>
          </p:cNvCxnSpPr>
          <p:nvPr/>
        </p:nvCxnSpPr>
        <p:spPr bwMode="auto">
          <a:xfrm rot="16200000" flipH="1">
            <a:off x="7962900" y="5669195"/>
            <a:ext cx="990600" cy="1524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952500" y="3748319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1977:  8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sm_tmax_1975_ge100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Box 2"/>
          <p:cNvSpPr txBox="1">
            <a:spLocks noChangeArrowheads="1"/>
          </p:cNvSpPr>
          <p:nvPr/>
        </p:nvSpPr>
        <p:spPr bwMode="auto">
          <a:xfrm>
            <a:off x="1524000" y="1273175"/>
            <a:ext cx="5435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a typeface="Arial" pitchFamily="-112" charset="0"/>
                <a:cs typeface="Arial" pitchFamily="-112" charset="0"/>
              </a:rPr>
              <a:t>Des Moines Airport Data</a:t>
            </a:r>
          </a:p>
        </p:txBody>
      </p:sp>
      <p:sp>
        <p:nvSpPr>
          <p:cNvPr id="81924" name="TextBox 3"/>
          <p:cNvSpPr txBox="1">
            <a:spLocks noChangeArrowheads="1"/>
          </p:cNvSpPr>
          <p:nvPr/>
        </p:nvSpPr>
        <p:spPr bwMode="auto">
          <a:xfrm>
            <a:off x="1371600" y="3045233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1983:  13</a:t>
            </a:r>
          </a:p>
        </p:txBody>
      </p:sp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3467100" y="323017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1988:  10</a:t>
            </a:r>
          </a:p>
        </p:txBody>
      </p:sp>
      <p:sp>
        <p:nvSpPr>
          <p:cNvPr id="81926" name="TextBox 5"/>
          <p:cNvSpPr txBox="1">
            <a:spLocks noChangeArrowheads="1"/>
          </p:cNvSpPr>
          <p:nvPr/>
        </p:nvSpPr>
        <p:spPr bwMode="auto">
          <a:xfrm>
            <a:off x="7239000" y="4833484"/>
            <a:ext cx="1143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2009:  </a:t>
            </a:r>
            <a:r>
              <a:rPr lang="en-US" sz="1800" dirty="0" smtClean="0"/>
              <a:t>0</a:t>
            </a:r>
          </a:p>
          <a:p>
            <a:r>
              <a:rPr lang="en-US" dirty="0" smtClean="0"/>
              <a:t>2010:  0</a:t>
            </a:r>
            <a:endParaRPr lang="en-US" sz="1800" dirty="0"/>
          </a:p>
        </p:txBody>
      </p:sp>
      <p:cxnSp>
        <p:nvCxnSpPr>
          <p:cNvPr id="81927" name="Straight Arrow Connector 6"/>
          <p:cNvCxnSpPr>
            <a:cxnSpLocks noChangeShapeType="1"/>
          </p:cNvCxnSpPr>
          <p:nvPr/>
        </p:nvCxnSpPr>
        <p:spPr bwMode="auto">
          <a:xfrm rot="16200000" flipH="1">
            <a:off x="7962900" y="5669195"/>
            <a:ext cx="990600" cy="1524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81928" name="Left Brace 9"/>
          <p:cNvSpPr>
            <a:spLocks/>
          </p:cNvSpPr>
          <p:nvPr/>
        </p:nvSpPr>
        <p:spPr bwMode="auto">
          <a:xfrm rot="5400000">
            <a:off x="5905500" y="2251307"/>
            <a:ext cx="762000" cy="4495800"/>
          </a:xfrm>
          <a:prstGeom prst="leftBrace">
            <a:avLst>
              <a:gd name="adj1" fmla="val 8331"/>
              <a:gd name="adj2" fmla="val 5027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81929" name="TextBox 11"/>
          <p:cNvSpPr txBox="1">
            <a:spLocks noChangeArrowheads="1"/>
          </p:cNvSpPr>
          <p:nvPr/>
        </p:nvSpPr>
        <p:spPr bwMode="auto">
          <a:xfrm>
            <a:off x="4343400" y="3600065"/>
            <a:ext cx="3810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6 days ≥ 100</a:t>
            </a:r>
            <a:r>
              <a:rPr lang="en-US" sz="1800" baseline="30000" dirty="0"/>
              <a:t>o</a:t>
            </a:r>
            <a:r>
              <a:rPr lang="en-US" sz="1800" dirty="0"/>
              <a:t>F in the last </a:t>
            </a:r>
            <a:r>
              <a:rPr lang="en-US" sz="1800" dirty="0" smtClean="0"/>
              <a:t>22 </a:t>
            </a:r>
            <a:r>
              <a:rPr lang="en-US" sz="1800" dirty="0"/>
              <a:t>years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952500" y="3748319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1977:  8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-1" y="1295400"/>
          <a:ext cx="4664535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Document" r:id="rId3" imgW="2743200" imgH="1422400" progId="Word.Document.12">
                  <p:link updateAutomatic="1"/>
                </p:oleObj>
              </mc:Choice>
              <mc:Fallback>
                <p:oleObj name="Document" r:id="rId3" imgW="2743200" imgH="14224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295400"/>
                        <a:ext cx="4664535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4812001" y="1295400"/>
          <a:ext cx="4331999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Document" r:id="rId3" imgW="2743200" imgH="1447800" progId="Word.Document.12">
                  <p:link updateAutomatic="1"/>
                </p:oleObj>
              </mc:Choice>
              <mc:Fallback>
                <p:oleObj name="Document" r:id="rId3" imgW="27432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001" y="1295400"/>
                        <a:ext cx="4331999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12699" y="4080933"/>
          <a:ext cx="4659124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9" y="4080933"/>
                        <a:ext cx="4659124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4824701" y="4080933"/>
          <a:ext cx="4319299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701" y="4080933"/>
                        <a:ext cx="4319299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406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-1" y="1295400"/>
          <a:ext cx="4664535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Document" r:id="rId3" imgW="2743200" imgH="1422400" progId="Word.Document.12">
                  <p:link updateAutomatic="1"/>
                </p:oleObj>
              </mc:Choice>
              <mc:Fallback>
                <p:oleObj name="Document" r:id="rId3" imgW="2743200" imgH="14224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295400"/>
                        <a:ext cx="4664535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4812001" y="1295400"/>
          <a:ext cx="4331999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Document" r:id="rId3" imgW="2743200" imgH="1447800" progId="Word.Document.12">
                  <p:link updateAutomatic="1"/>
                </p:oleObj>
              </mc:Choice>
              <mc:Fallback>
                <p:oleObj name="Document" r:id="rId3" imgW="27432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001" y="1295400"/>
                        <a:ext cx="4331999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12699" y="4080933"/>
          <a:ext cx="4659124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9" y="4080933"/>
                        <a:ext cx="4659124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4824701" y="4080933"/>
          <a:ext cx="4319299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701" y="4080933"/>
                        <a:ext cx="4319299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4824700" y="3714047"/>
            <a:ext cx="4319300" cy="283730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0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7573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  <p:extLst>
      <p:ext uri="{BB962C8B-B14F-4D97-AF65-F5344CB8AC3E}">
        <p14:creationId xmlns:p14="http://schemas.microsoft.com/office/powerpoint/2010/main" val="336071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1556</Words>
  <Application>Microsoft Macintosh PowerPoint</Application>
  <PresentationFormat>On-screen Show (4:3)</PresentationFormat>
  <Paragraphs>285</Paragraphs>
  <Slides>46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8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Office Theme</vt:lpstr>
      <vt:lpstr>???</vt:lpstr>
      <vt:lpstr>???</vt:lpstr>
      <vt:lpstr>???</vt:lpstr>
      <vt:lpstr>???</vt:lpstr>
      <vt:lpstr>???</vt:lpstr>
      <vt:lpstr>???</vt:lpstr>
      <vt:lpstr>???</vt:lpstr>
      <vt:lpstr>???</vt:lpstr>
      <vt:lpstr>Agricultural Impacts of and Adaptation to Climate Change in the Midwest:  Past and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Iowa Agricultural Producers are Adapting to Climate Change: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Challenges to Adaptation in the US Midwest (near term):</vt:lpstr>
      <vt:lpstr>Future Challenges to Adaptation in the US Midwest (long-term, occasional short-term):</vt:lpstr>
      <vt:lpstr>PowerPoint Presentation</vt:lpstr>
      <vt:lpstr>PowerPoint Presentation</vt:lpstr>
      <vt:lpstr>PowerPoint Presentation</vt:lpstr>
      <vt:lpstr>For More Information</vt:lpstr>
    </vt:vector>
  </TitlesOfParts>
  <Manager/>
  <Company>Iowa State University - ECM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ECM Staff</dc:creator>
  <cp:keywords/>
  <dc:description/>
  <cp:lastModifiedBy>Gene Takle</cp:lastModifiedBy>
  <cp:revision>67</cp:revision>
  <dcterms:created xsi:type="dcterms:W3CDTF">2011-01-24T17:18:08Z</dcterms:created>
  <dcterms:modified xsi:type="dcterms:W3CDTF">2011-10-10T17:01:07Z</dcterms:modified>
  <cp:category/>
</cp:coreProperties>
</file>